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7" r:id="rId1"/>
    <p:sldMasterId id="2147483682" r:id="rId2"/>
  </p:sldMasterIdLst>
  <p:notesMasterIdLst>
    <p:notesMasterId r:id="rId3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9" r:id="rId15"/>
    <p:sldId id="270" r:id="rId16"/>
    <p:sldId id="268" r:id="rId17"/>
    <p:sldId id="272" r:id="rId18"/>
    <p:sldId id="273" r:id="rId19"/>
    <p:sldId id="274" r:id="rId20"/>
    <p:sldId id="275" r:id="rId21"/>
    <p:sldId id="285" r:id="rId22"/>
    <p:sldId id="277" r:id="rId23"/>
    <p:sldId id="278" r:id="rId24"/>
    <p:sldId id="279" r:id="rId25"/>
    <p:sldId id="280" r:id="rId26"/>
    <p:sldId id="281" r:id="rId27"/>
    <p:sldId id="282" r:id="rId28"/>
    <p:sldId id="283" r:id="rId29"/>
    <p:sldId id="284"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40" autoAdjust="0"/>
    <p:restoredTop sz="93835" autoAdjust="0"/>
  </p:normalViewPr>
  <p:slideViewPr>
    <p:cSldViewPr snapToGrid="0">
      <p:cViewPr>
        <p:scale>
          <a:sx n="75" d="100"/>
          <a:sy n="75" d="100"/>
        </p:scale>
        <p:origin x="1574"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1-28T13:25:48.891"/>
    </inkml:context>
    <inkml:brush xml:id="br0">
      <inkml:brushProperty name="width" value="0.08" units="cm"/>
      <inkml:brushProperty name="height" value="0.48" units="cm"/>
      <inkml:brushProperty name="color" value="#E71224"/>
      <inkml:brushProperty name="ignorePressure" value="1"/>
      <inkml:brushProperty name="inkEffects" value="pencil"/>
    </inkml:brush>
  </inkml:definitions>
  <inkml:trace contextRef="#ctx0" brushRef="#br0">559 1734,'0'0,"0"0,0 0,0 0,0 0,0 0,0-31,0 31,0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1-28T18:48:41.581"/>
    </inkml:context>
    <inkml:brush xml:id="br0">
      <inkml:brushProperty name="width" value="0.08" units="cm"/>
      <inkml:brushProperty name="height" value="0.08" units="cm"/>
      <inkml:brushProperty name="color" value="#E71224"/>
      <inkml:brushProperty name="ignorePressure" value="1"/>
    </inkml:brush>
    <inkml:brush xml:id="br1">
      <inkml:brushProperty name="width" value="0.04" units="cm"/>
      <inkml:brushProperty name="height" value="0.04" units="cm"/>
      <inkml:brushProperty name="color" value="#E71224"/>
      <inkml:brushProperty name="ignorePressure" value="1"/>
    </inkml:brush>
  </inkml:definitions>
  <inkml:trace contextRef="#ctx0" brushRef="#br0">9456 15580,'0'0,"0"0,0 0,0 0,0 0,0 0,0 0,0 0,0 0,0 0,0 0,0-5,0-6,0-2,-5-2,-11 0,-7 3,-6 4,-11 3,-14 7,-6 3,-4 11,0 7,1 5,7 6,7 8,8 6,6 0,9-4,14 1,13-3,12-4,8-3,15-3,16-2,13-6,11-8,10-5,11-6,3-8,-15-3,-23-1</inkml:trace>
  <inkml:trace contextRef="#ctx0" brushRef="#br0" timeOffset="753.8971">10049 15636,'0'0,"0"0,0 0,0 0,0 0,-5 5,-1 6,-5 7,-1 4,-2 4,1 2,2 1,3 0,4 5,6 2,3 4,6 5,6-1,9-2,5-4,3-9,9-4,7-6,5-7,3-5,5-8,2-5,-5-5,-8-7,-13-4,-8 2,-10-2,-8 4,-11 0,-6-6,-7-5,-7 3,-9 2,-6-1,-1 4,0 6,1 6,-4 8,-4 10,-6 13,6 2,9-2</inkml:trace>
  <inkml:trace contextRef="#ctx0" brushRef="#br0" timeOffset="1682.1817">10923 15636,'0'0,"0"0,0 0,0 0,0 0,0 0,0 10,5 8,2 10,-1 10,3 13,6 8,0 3,2 1,-2-1,-3-6,-4-8,-4-7,-1-11,-2-10,-2-9,1-6,-1-4,0-6,6-9,5-5,8-5,4-8,-2-3,2-1,6 7,3 2,1 2,0 4,-1 7,-5 5,-3 4,-5 8,-1 8,-3 3,1 2,2 0,-1 2,1-3,-2 2,1 1,-2-1,1-3,-2-5,2-4,3-7,3-8,8-13,4-6,0-4,1 0,-2 5,-1 7,-1 7,4 6,1 5,-1 7,-1 3,-1 6,-2 4,-1 0,-5 2,2 3,-2 6,-1 4,0 11,-4-2,-4-8</inkml:trace>
  <inkml:trace contextRef="#ctx0" brushRef="#br0" timeOffset="2387.2339">12589 15833,'0'0,"0"0,0 0,0 0,0 0,0 5,4 6,3 11,4 12,0 18,8 16,6 10,3 11,2 5,0-4,-5-8,-1-12,-5-15,-7-10,-4-9,-4-11,-2-9,-2-7,-1-6,0-3,-5-6,-1-7,0-16,2-12,1-9,7-11,2-4,1 0,3 5,1 4,4 1,3 1,5 5,2 6,3 5,6 4,2 9,5 7,5 8,5 5,-2 9,-4 7,-9 3,-6 4,-8-2,-8-3,-5 1,-10-2,-9 1,-7 5,-15-3,-17 3,-14-3,-5-4,-1-3,6-3,15-3,15-2</inkml:trace>
  <inkml:trace contextRef="#ctx0" brushRef="#br0" timeOffset="3467.6277">14564 15862,'0'0,"0"0,0 0,0 0,-5 0,-2 0,-3-5,-11-2,-6 1,-9 1,-2 2,-5 1,-4 5,1 3,3 10,0 7,6 4,6 2,7 2,9-1,6 6,5-5,2-2,3-6,1-8,4-5,7-5,5-8,5-8,3-8,-3-4,0 1,-5-1,-4 5,-6-1,-3 4,-4 4,0 3,3 5,6 1,1 7,4 1,0 6,1 0,3 3,3-1,-2 2,1 3,-5-2,2 1,-4-2,-3-4,-4-5,1-2,0-3,3-6,0-3,3-5,8-5,6 1,-2-3,-1 3,0 4,-4 3,-1 4,1 3,-2 1,-1 2,-3 4,1 2,-3 5,2 5,3 4,-2 3,-3-2,-4 0,-4 1,-2-3,-2-6,-1-4,-1-5,5-7,6-9,7-7,5-5,3-3,3-3,6 4,2 2,-1 4,-1 5,-1 6,-7 4,-3 2,0 7,5 7,3 6,1 6,0 2,-1 7,-1 3,-6-5,4-3,1-6,-5-7,-5-6</inkml:trace>
  <inkml:trace contextRef="#ctx0" brushRef="#br0" timeOffset="4238.3658">16032 15862,'0'0,"0"0,0 0,0 0,0 0,0 0,0 0,0 0,0 0,0 0,0 4,0 8,0 0,0 4,0-1,4 6,8 0,5 1,5 2,4-4,6-5,4-4,-1-5,0-4,-3-6,-5-3,-4-5,-5 0,-6 2,-4 2,-5 3,-2 2,-1 2,-1 0,0 2,5-1,1 5,6 2,4 5,6 13,3 19,8 10,3 11,0 8,-6-3,-2-3,-2-5,-5-2,-6-7,-10-3,-10 0,-5 0,-4-2,-1-6,-2 1,3-8,-2-5,-3-7,3-3,-1-5,2-5,0-4,2-3,-1-2,-3-2,2 1,3-1,4 0,8-5,10-15,7-24,21-23,18-19,19-10,11-2,6 1,-3 8,-7 4,-12 8,-19 17,-17 18</inkml:trace>
  <inkml:trace contextRef="#ctx0" brushRef="#br0" timeOffset="72417.8932">1 5250,'0'0,"0"0,0 0,0 0,0 0,0 0,5 5,6 6,1 16,4 22,-1 32,1 31,4 25,-3 14,-3-1,-5-10,-3-15,-3-24,-2-20,-2-18,1-16,-1-15,0-14,1-9,-1-6,6-10,6-11,6-14,5-10,9-3,8-4,2 2,0 9,-4 11,3 10,-1 13,7 26,1 24,1 13,-2 7,-4 6,-9-4,-6-4,-2-8,-6-9,-1-12,1-13,-2-9,-5-8</inkml:trace>
  <inkml:trace contextRef="#ctx0" brushRef="#br0" timeOffset="73249.8645">1469 6238,'0'0,"0"0,0 0,0 0,0 0,0 0,-5 0,-1 0,-5 0,-5 0,-5 0,-3 4,-3 8,-11 15,-4 12,5 10,10 6,8-1,8-11,6-7,3-10,8-9,2-8,4-5,6-8,9-18,5-15,-4-15,-1-9,0 1,-6 12,-5 8,-6 11,-5 11,-3 8,-1 11,3 10,1 17,5 14,10 9,6 6,9-2,3-6,9-11,7-8,3-8,7-13,6-17,2-23,-3-19,-7-12,-10-4,-10 4,-10 13,-12 14,-9 13,-11 6,-11 6,-12 9,-8 9,-8 9,-2 10,-4 6,6 7,10 1,9-1,9-3,5-3,14 3,11 4,15 0,13 3,7 3,5-1,1 1,-5-3,-6 1,-7 2,-6-1,-9 0,-14-3,-19 2,-27 2,-23 2,-26 4,-13-4,-9-4,12-11,22-10</inkml:trace>
  <inkml:trace contextRef="#ctx0" brushRef="#br0" timeOffset="74830.6815">820 7960,'0'0,"0"0,0 0,0 0,0 0,0 0,0 0,0-5,0-1,-5 0,-6 1,-11 6,-12 8,-13 12,-10 12,-4 10,4 12,6 11,12 9,18 6,17-2,18-4,13-10,10-6,9-14,11-14,15-17,10-21,5-24,7-25,2-27,-1-29,-7-24,-9-12,-13-6,-18 10,-12 14,-12 20,-11 24,-6 26,-6 24,-2 18,-1 11,-1 18,1 25,-4 36,-2 29,-3 31,-1 27,2 11,3-5,3-16,1-24,2-23,1-25,0-20,1-20,-1-16,6-22,10-14,13-21,15-12,5-9,5 2,-4-1,-4 10,-5 8,-11 11,-4 9,-3 13,-5 17,0 15,-4 19,1 5,-3 4,7-2,5-1,-2-10,5-6,3-10,1-14,5-9,6-14,0-11,3-1,-1-2,-9-1,-5 4,-7 5,1 16,2 17,1 15,6 13,-3 8,-2 5,-6 2,-1-4,0-2,-3-5,0-6,-3-10,-5-10,-3-10</inkml:trace>
  <inkml:trace contextRef="#ctx0" brushRef="#br0" timeOffset="75004.4036">2456 7903,'0'0,"0"0,0 0,0 0,0 0,0 0,0 0,0 0</inkml:trace>
  <inkml:trace contextRef="#ctx0" brushRef="#br0" timeOffset="75599.4713">2936 9118,'0'0,"0"0,0 0,0 0,0 0,0-5,0-6,4-7,8-4,5-13,10-15,10-19,8-20,6-26,9-15,4-16,0-6,-5-7,-9 10,-7 15,-12 17,-10 18,-9 21,-12 20,-10 14,-9 15,-10 17,-5 20,-11 33,-8 33,-5 28,4 31,5 21,12 8,11-3,16-16,9-16,10-17,12-16,8-20,4-18,-4-18,-7-16</inkml:trace>
  <inkml:trace contextRef="#ctx0" brushRef="#br0" timeOffset="-1.9325E7">4576 3449,'0'0,"-5"0,-8 5,-1 2,2 0,2-1,4-2</inkml:trace>
  <inkml:trace contextRef="#ctx0" brushRef="#br0" timeOffset="-1.93227E7">7130 2103,'0'0,"0"0,0 0,0 0,0 0,0 0,0 0,0 0,0 0</inkml:trace>
  <inkml:trace contextRef="#ctx0" brushRef="#br1" timeOffset="-1.90443E7">10990 4770,'0'0</inkml:trace>
  <inkml:trace contextRef="#ctx0" brushRef="#br1" timeOffset="-1.90015E7">11066 4288,'0'0,"0"0,0 0,0 0,0-9,0-7,5-13,5-20,9-19,11-18,18-26,25-20,24-17,19-9,13 0,10 6,7 11,14 4,14 3,16 4,66-25,16 2,-8 14,-10 17,-14 13,-8 15,3 7,-4-3,-10 1,-13-3,-7 3,-12 6,-13 10,-18 13,-14 12,-11 5,-10 2,-14 3,-11 4,-15 4,-12 2,-10 2,-11 0,-14 2,-8 3,-10 7,-7 4,-6 5,-4 3,-2 2,0 1,-1 0,0 0,5-5,2-1,0 0</inkml:trace>
  <inkml:trace contextRef="#ctx0" brushRef="#br1" timeOffset="-1.9001E7">16172 782,'0'0,"0"0,0 0,0 0,0 0,0 0,0 0,0 0,0 0,0 0,0 0,0 0,0 0</inkml:trace>
  <inkml:trace contextRef="#ctx0" brushRef="#br1" timeOffset="-1.90005E7">15994 1037,'0'0,"0"0,0 0,0 0,0 0,4 0,6 0,1-5,3 0,4-5,7-5,12-4,13-7,16-4,8-5,2-1,0 1,0 2,0 3,-4 1,-6 7,-9 2,-11 4,-8 2,-7-3,-4 3,-7-1,-2 2,-4 3,-5 3</inkml:trace>
  <inkml:trace contextRef="#ctx0" brushRef="#br1" timeOffset="-1.89998E7">16807 426,'0'0,"0"0,0 0,0 0,0 0,0 0,0 0,0 0,0 0,0 0,0 0,0 0,0 0,0 0,0 0,0 0,0 0,0 0,0 0,0 0,4 0,6 0,10 0,6 0,7 0,6 0,6 0,-1 0,-3 0,-5 0,-8 0,-4 5,-7 5,-6 1,-5 3,-3 8,-3 9,-5 12,-15 16,-13 19,0-3,5-14</inkml:trace>
  <inkml:trace contextRef="#ctx0" brushRef="#br1" timeOffset="-1.89987E7">12032 579,'0'0,"0"0,0 0,0 0,0 0,0 0,0 0,0 0,0 0,0 0,0 0,0 0,0 0</inkml:trace>
  <inkml:trace contextRef="#ctx0" brushRef="#br0" timeOffset="-1.89282E7">12616 1087,'0'0,"0"0,0 0,0 0,0 0,0 0,0 0,0 0,0 0,0 9,4 15,2 17,4 19,4 12,1 7,1 2,-2-3,2-2,-3-5,-3-11,1-15,-2-16,-1-12</inkml:trace>
  <inkml:trace contextRef="#ctx0" brushRef="#br0" timeOffset="-1.89277E7">12514 707,'0'0,"0"0,0 0,0 0,0 0,0 0,0 0,0 0,0 0,0 0</inkml:trace>
  <inkml:trace contextRef="#ctx0" brushRef="#br0" timeOffset="-1.89271E7">13708 985,'0'0,"0"-4,0-2,0-4,-4-4,-6 0,-1 2,-3 3,-4 4,-3 2,-6 1,-3 2,-6 5,-4 6,-5 5,-3 4,3 8,3 3,6 1,9-1,8-2,13-5,6-2,8-6,8 0,4 0,12-1,10 0,5-2,5 1,1-2,-4 2,-6 2,-6 3,-4 11,-9 14,-17 11,-13 11,-15 6,-13-5,-4-4,-4-5,-5-8,-2-13,7-12,11-10</inkml:trace>
  <inkml:trace contextRef="#ctx0" brushRef="#br0" timeOffset="-1.89263E7">15384 325,'0'0,"0"0,0 0,0 0,0 0,-4 0,-6 0,-6 0,-8 5,-9 5,-12 5,-16 14,-14 10,-8 11,-2 11,8 3,14-1,13-6,10-5,13-6,10-12,13-6,11-9,4-7,5-6,4-4,3-2,2-6,1-5,4-15,6-15,-2-10,-4-4,-7 2,-6 6,-3 7,-4 10,-2 6,-4 7,-2 6,-2 6,4 7,6 8,4 10,10 21,9 14,7 12,6 3,8 3,12-3,12-9,-7-14,-16-16</inkml:trace>
  <inkml:trace contextRef="#ctx0" brushRef="#br0" timeOffset="26261.2213">13377 5279,'0'0,"0"0,0 0,0 0,-4 5,-3 1,-4 0,0-1,-3-2,0 0,3-2,-1-1,1-5,3-1,2-10,2-7,7-4,3-7,5-8,6-5,9-11,10-3,13-2,18 0,21 1,20 3,10 5,5 7,5 8,1 9,1 11,-1 8,-9 6,-10 4,-9 7,-4 7,-2 11,-9 11,-4 14,-12 8,-12 9,-12 8,-8 15,-12 16,-9 15,-13 10,-16 8,-16 13,-13 6,-9-5,-6-10,-7-4,-8-11,-10-9,-12-9,-3-9,-1-8,2-13,4-12,1-12,8-11,2-2,6-10,6-4,5-8,8-7,8-5,9-5,4-2,5-2,6 0,3-6,4 0,1 0,2 1,4 3,3 0,-2 2,0 1,2 0</inkml:trace>
  <inkml:trace contextRef="#ctx0" brushRef="#br0" timeOffset="26957.7786">13716 6463,'0'0,"0"0,0 0,0 0,0 0,0 0,0 0,0 0,0 0,0 0,0 0,0 0,-5 5,-6 1,-6 5,-5 5,-4 0,-2 2,-1 3,-5 2,-2 3,1 1,6 1,3 1,1-1,5 1,6-5,6-2,3 5,3 3,2 1,6 0,6 0,6 3,15 7,16 5,13 5,7-2,1-4,3-1,3-2,-2-4,-3-3,-9-9,-11-2,-9-7,-11 0,-11 1,-10-3,-5-3</inkml:trace>
  <inkml:trace contextRef="#ctx0" brushRef="#br0" timeOffset="70744.966">8975 5448,'0'0,"0"0,0 0,0 0,0 0,0 0,0 0,0 0,0 0,-4-5,-8-1,0-5,-4-10,-8-6,-10-3,-14-7,-22-1,-33-4,-38 5,-32 18,-27 23,-21 24,-16 27,-8 28,1 24,13 18,16 21,27 10,29-3,39-7,33-15,38-11,30-5,30-9,26-3,36-5,30-4,30-14,32-15,26-19,9-22,-1-20,-5-15,-7-7,-16-8,-22-1,-23-1,-23 6,-19 0,-19 5,-17 5,-10 4,-13 4,-10 3,-7 1,-6 1,-3 0,-1 0,0-1,0 1</inkml:trace>
  <inkml:trace contextRef="#ctx0" brushRef="#br0" timeOffset="71280.5821">7903 6491,'0'0,"0"0,0 0,0 0,9 0,14 0,21 0,23 0,23 5,22 6,9 7,5-1,-1 2,-11 3,-16 2,-20 2,-18 2,-20 4,-20 8,-44 40,-41 30,-33 11,-35 4,-17-5,-8-13,-6-6,6-10,29-21,38-22</inkml:trace>
  <inkml:trace contextRef="#ctx0" brushRef="#br0" timeOffset="76151.942">4432 8440,'0'0,"0"0,0 0,0 0,0 0,-5 0,-6 4,-6 3,-6 4,-2 5,-18 19,-9 18,-7 10,2 3,6 0,12-1,12-7,12-8,12-9,6-11,9-10,6-9,5-6,4-9,6-23,13-40,7-42,0-42,-4-42,-6-23,-5 2,-10 23,-4 24,-6 27,-7 27,-4 28,-5 24,-1 22,-2 18,-5 17,-6 19,-6 31,-1 60,4 46,9 36,15 33,11 13,2-4,-3-8,-9-13,-7-42,-3-50</inkml:trace>
  <inkml:trace contextRef="#ctx0" brushRef="#br0" timeOffset="78232.5373">9258 8298,'0'0,"0"0,0 0,5 0,6 0,1 0,4 0,-1 0,-3-5,-4-2,-3-3,-2-2,-2 3,-6 2,-16 2,-20 7,-26 8,-40 17,-41 22,-52 33,-45 35,-29 36,-26 36,-19 28,-12 26,-71 72,4 7,27-4,43-22,44-28,50-31,47-27,44-24,38-26,32-25,28-26,26-17,22-10,25-5,35 5,37-3,30 0,26-4,45-6,31-8,33-7,16-11,-3-9,-9-10,-13-9,-25-7,-38-5,-37-3,-36-1,-28 4,-25 1,-25 1,-18-1,-14-1,-9-2,-4 0,-2 0,0-1,1 0,2 0</inkml:trace>
  <inkml:trace contextRef="#ctx0" brushRef="#br0" timeOffset="78786.5369">7903 12306,'0'0,"0"0,0 0,0 0,0 0,0 0,0 0,0 0,0 0,0 0,0 0,0 0,5 4,11 8,17 10,18 6,33 23,22 12,7 5,-6 1,-11-7,-18-9,-22-9,-15-7,-15 0,-17-2,-14 3,-31 10,-43 15,-31 12,-22 2,-21 3,-5-7,-8-3,-1-2,29-14,37-15</inkml:trace>
  <inkml:trace contextRef="#ctx0" brushRef="#br0" timeOffset="79802.8417">114 11007,'0'0,"0"0,0 0,0 0,0 0,5 0,1 10,5 12,5 22,10 23,5 19,1 14,6 9,1 1,-1-9,-3-12,-2-16,-2-21,-6-14,-3-14,-5-11,0-12,6-11,4-14,2-7,1-9,1-6,-6-1,-2 8,-4 6,-2 8,2 14,2 8,3 10,6 13,3 12,1 7,0 0,3 0,0-4,-1-6,-2-9,2-8,6-15,0-17,-3-19,-3-13,-2-7,-3-4,-6 1,-8 5,-6 7,-6 13,-3 12</inkml:trace>
  <inkml:trace contextRef="#ctx0" brushRef="#br0" timeOffset="80234.6003">2005 11346,'0'0,"0"0,0 0,0 0,0 0,0 5,0 11,-5 8,-1 14,0 10,1 11,1 6,2 1,1-6,5-3,3-12,4-9,5-9,5-11,4-7,7-11,2-13,2-15,-7-17,-3-9,-5-5,-8 3,-4 6,-10 8,-9 11,-8 6,-10 8,-10 12,-8 12,-11 10,-1 12,11 1,12-4</inkml:trace>
  <inkml:trace contextRef="#ctx0" brushRef="#br0" timeOffset="80671.752">2795 11403,'0'0,"0"0,0 0,0 0,0 0,0 5,0 10,-5 14,-1 15,0 15,1 12,1 3,2-1,1-4,1-3,0-9,5-9,1-7,1-12,-2-10,-2-8,0-7,-2-3,-1-7,0-12,0-8,0-9,0-8,4-6,7-5,11-2,7-2,12 0,9 4,6 8,3 10,-9 13,-12 9</inkml:trace>
  <inkml:trace contextRef="#ctx0" brushRef="#br0" timeOffset="81405.1615">3755 11346,'0'0,"0"0,0 0,0 0,0 0,5 10,1 12,0 22,-1 18,-2 18,0 4,-2 3,-1-4,0-6,0-12,0-12,-1-15,1-9,0-10,5-12,11-23,12-27,12-25,7-16,2-9,2 8,-4 13,-9 9,-11 16,-10 15,-9 13,-4 11,-4 15,-2 12,-5 17,-6 16,-6 15,0 14,4 8,4-1,4-11,3-9,8-12,7-9,6-4,11-5,10-8,8-5,20-11,23-18,-4-8,-16-2</inkml:trace>
  <inkml:trace contextRef="#ctx0" brushRef="#br0" timeOffset="81772.4607">5363 11459,'0'0,"0"0,0 0,0 0,-5 0,-6 5,-11 2,-11 3,-6 7,1 3,-5 5,2 6,7 4,4-5,8-2,8-6,10 2,11 3,24 11,16 3,9 5,6-1,-4-3,-7-4,-11-4,-14 3,-20 8,-40 26,-47 25,-54 25,-52 16,-47 13,17-19</inkml:trace>
  <inkml:trace contextRef="#ctx0" brushRef="#br0" timeOffset="114065.4448">15326 7226,'0'0,"0"0,0 0,0 0,0 0,0 0,0 0,0 0,0 0,0 0,-5 0,-11 0,-12 4,-12 3,-8 9,-10 6,-6 5,5 2,11 1,14 1,13 4,15 1,17-1,23 9,14 0,4 4,2 2,-2 3,-6-3,-10 0,-12 0,-10 2,-7 2,-9 1,-5 5,-1-7,0-12,3-14</inkml:trace>
  <inkml:trace contextRef="#ctx0" brushRef="#br0" timeOffset="114819.6416">15946 7649,'0'0,"0"0,0 0,0 0,0 0,0 0,0 0,0 5,0 11,0 12,0 16,-5 15,-1 17,-5 24,0 14,1 7,3 2,2 0,3-8,1-12,0-16,2-16,-1-17,1-7,-1-12,0-11,1-11,-1-16,0-13,0-23,0-24,5-30,1-18,5-10,5 6,0 9,-3 7,-3 7,-4 4,2 7,0 4,3 5,4 5,5 9,4 10,7 8,8 6,3 9,2 8,5 8,-2 5,-4 8,-4 3,-9 6,-10 4,-8 10,-6 10,-13 3,-12 9,-10 2,-7 1,-1-4,-9 1,-1-4,7-10,11-10</inkml:trace>
  <inkml:trace contextRef="#ctx0" brushRef="#br0" timeOffset="115315.2353">16934 7762,'0'0,"0"0,0 0,0 0,0 0,0 0,0 0,0 0,0 5,0 1,0 10,0 6,0 10,0 8,0 8,0 0,5 1,6 3,7-4,4-4,8-11,9-10,3-9,-2-7,-2-10,-3-8,-3-8,-6-6,-8-7,-7-4,-6 0,-8 1,-8 2,-7 2,-11 0,-9 2,-8 6,-1 6,2 6,0 15,7 7,11 1</inkml:trace>
  <inkml:trace contextRef="#ctx0" brushRef="#br0" timeOffset="115918.1812">17696 7818,'0'0,"0"0,0 0,0 0,0 0,0 0,0 0,0 0,0 0,0 0,0 0,0 5,0 6,0 12,0 10,0 10,0 2,0 3,0-1,0-5,0 1,0-7,0-6,5-6,1-9,5-6,5-10,5-9,3-8,3-5,6-9,-2-4,-2 5,-6 2,-2 7,-4 6,-6 7,6 9,4 9,-1 14,0 11,-2 10,-1 3,3-3,-3-3,1-4,2-4,3 2,1 1,-2-7,-6-8</inkml:trace>
  <inkml:trace contextRef="#ctx0" brushRef="#br0" timeOffset="116457.4046">19107 7847,'0'0,"0"0,0 0,0 0,0 0,0 0,-5 0,-6 0,-11 0,-6 5,-9 1,-7 5,-1 5,2 0,4 2,9-2,9 1,8-3,6 2,15 3,9 2,13 3,10 7,4 3,3-4,-1 2,-9-4,-5-3,-9 0,-12 1,-9 0,-9 1,-13 0,-8 1,0 0,1-5,5-1,6-5,6-4</inkml:trace>
  <inkml:trace contextRef="#ctx0" brushRef="#br0" timeOffset="116989.3155">19192 8665,'0'0,"0"0,0 0,0 0,0 0,4 0,8-5,5-1,10-5,10-5,8-10,11-9,0-9,1-2,0-2,0-3,-4 2,-3-4,-4-3,-6-2,-9-1,-10 6,-9 6,-6 7,-9 5,-4 4,-5 7,-7 3,2 5,-3 9,-1 8,-8 16,-3 25,3 20,8 19,20 24,31 23,29 9,23-5,28-14,32-14,-7-24,-27-25</inkml:trace>
  <inkml:trace contextRef="#ctx0" brushRef="#br0" timeOffset="124849.6523">20604 12870,'0'0,"0"0,0 0,0 0,0 0,0 0,0 0,-5 10,-2 7,-4 16,0 12,1 12,3 12,2 2,3 0,1-3,0-3,2-8,-1-9,1-8,-1-6,0-8,0-9,1-8</inkml:trace>
  <inkml:trace contextRef="#ctx0" brushRef="#br0" timeOffset="125067.3927">20631 12672,'0'0,"0"0,0 0,0 0,0 0,0 0,0 0,0 0,0 0,0 0,0 0,0 0,0 0,0 0</inkml:trace>
  <inkml:trace contextRef="#ctx0" brushRef="#br0" timeOffset="125561.6859">21563 12842,'0'0,"0"0,0 0,0 0,-5 0,-6 0,-11 0,-7 0,-7 0,-3 0,0 5,-2 1,0 5,8 5,4 0,8 2,6-2,7 1,9 7,5 5,5 2,2 0,3 0,3 4,4 6,2 1,7 2,3 4,-5 4,-2-3,-7-5,-6-5,-11-4,-10-4,-10 3,-11 1,-6-2,-7-1,-7-1,-4-1,1-6,10-7,11-6</inkml:trace>
  <inkml:trace contextRef="#ctx0" brushRef="#br0" timeOffset="126246.9475">22973 13293,'0'0,"0"0,0 0,0 0,0 0,0 0,-4 0,-3-4,-4-3,-5 1,-4 1,-5 2,-2 5,-1 4,-10 14,-9 8,-1 10,3 8,9 5,16 0,11-6,16-4,13-9,6-6,15-8,14-10,7-8,7-13,-2-13,-4-13,-3-14,-6-2,-9 3,-11 0,-6 10,-9 7,-7 9,-6 10,-3 6,-3 11,3 15,12 13,7 17,14 20,12 27,-4-2,-8-17</inkml:trace>
  <inkml:trace contextRef="#ctx0" brushRef="#br0" timeOffset="140299.1551">8298 9342,'0'0,"0"0,0 0,0 0,0 0,0 0,0 0,0 0,0 0,0 0,0 0,0 0,0 0,0 5,0 6,0 12,5 5,2 14,4 8,0 6,3 3,5 0,-2-4,-4-7,-3-7,-4-5,-3-4,-2-8,-1-8,-1-6</inkml:trace>
  <inkml:trace contextRef="#ctx0" brushRef="#br0" timeOffset="140948.7384">7987 9229,'0'0,"0"0,0 0,0 0,0 0,0 0,0 0,5 0,11-4,3-8,8 0,8-4,9 1,11-1,10 1,19-1,8 2,0 4,-8 7,-12 6,-9 6,-6 1,-8 5,-12-1,-7 2,-5 4,-6-3,-6 2,-6-3,-13 0,-11 3,-16 3,-13 3,-8 1,-4 1,-2-3,-10-2,-8 1,10-4,16-5</inkml:trace>
  <inkml:trace contextRef="#ctx0" brushRef="#br0" timeOffset="141665.3141">9088 9427,'0'0,"0"0,0 0,0 0,0 0,0 0,10 5,17 2,19-1,15-1,8-2,6-1,0-5,-3-3,-5-5,-3-5,-9-1,-8-1,-7 2,-11-1,-10 2,-9 4,-5 4,-9 2,-4 3,-5-3,-9-1,-12 1,-4 5,-1 4,2 5,2 2,7-2,9 3,7-1,5 3,10 3,13 5,13-3,22 1,26-3,23-4,5-5,-16-3,-22-3</inkml:trace>
  <inkml:trace contextRef="#ctx0" brushRef="#br0" timeOffset="142265.2284">10499 9399,'0'0,"0"0,0 0,0 0,0 0,0 0,0 0,0 0,0 0,0 5,0 1,5 5,6 1,2 2,2-1,0 3,-3-2,-4-3,-3-4,-2-3,-2-1,-1-3,-1 0,1-1,-1 1,1-6,-1 0,1-6,0 1,0-4,0 2,0-3,5-2,11-4,12-3,16-6,20-3,9 4,1 2,-3 2,-3 5,-13 6,-16 5</inkml:trace>
  <inkml:trace contextRef="#ctx0" brushRef="#br0" timeOffset="142786.3257">11854 9145,'0'0,"0"0,0 0,0 0,0 0,0 0,-4 0,-8 0,-10 4,-6 3,-4 4,-6 5,4 0,3-3,6-4,3-2,5-4,6-2,4 4,9 1,8 5,7 4,11 0,6 3,5-2,7 0,0-1,-3 1,-4 2,-4-1,-7 1,-10-3,-6 1,-7 3,-8 3,-4 2,-5-3,-1 1,-3 0,1-3,4-5</inkml:trace>
  <inkml:trace contextRef="#ctx0" brushRef="#br0" timeOffset="143283.3002">12701 9399,'0'0,"0"0,0 0,0 0,-5 0,-6 0,-6 0,-1 0,-1 5,-3 1,-2 0,3-1,5 4,5-1,9 4,15 0,10 2,10 5,5-3,11-2,5-5,0-8,-1-9,-4-4,-6-3,-5-1,-9 4,-10-2,-7 2,-12-2,-9-3,-9 0,-11 0,-10 2,-13 3,-6 4,-5 4,5 2,12 1,14 2,12-1</inkml:trace>
  <inkml:trace contextRef="#ctx0" brushRef="#br0" timeOffset="143951.4912">13462 9201,'0'0,"0"0,0 0,0 0,0 0,0 0,0 0,0 0,0 0,0 0,0 0,0 0,0 5,0 1,5 5,6 10,2 6,3-1,-2-1,-2-4,-4-1,-3 1,-2-3,-2-5,4-4,1-4,-1-3,4-1,1-2,2 0,5 0,4 1,4-1,1 1,2-1,1 1,5 5,2 1,-1 5,-2 1,-1 2,-6 4,-3 0,-5 0,-1 8,1-2,-2 1,-4-4,-3-5</inkml:trace>
  <inkml:trace contextRef="#ctx0" brushRef="#br0" timeOffset="153116.0529">17019 3472,'0'0,"0"0,0 0,0 0,5 0,1 0,10-4,11-8,7-5,6 0,1-2,-1 2,-7-1,-5-2,-3 2,-4 0,-7 3,-6-2,-3-1,-8 1,-9-1,-6 3,-10 4,-10 8,-8 5,-6 12,1 8,0 10,4 9,4 7,11 1,5-4,7-4,13-5,6-3,9-3,8 3,10-4,6-1,12-7,3-6,4-11,-3-6,-4-7,-6-7,-8-1,-5-2,-2-3,-4 2,-7 0,-4-1,-4 3,-2 4,-2 4,-1 5,0 2,5 3,1 5,5 7,11 6,6 10,3 9,2 4,0-5,-1 0,-1-1,-5-6,-7-8</inkml:trace>
  <inkml:trace contextRef="#ctx0" brushRef="#br0" timeOffset="154411.3061">18345 3415,'0'0,"0"0,0 0,0 0,0 0,0 0,0 0,0 0,-5 0,-1 0,-5 0,-5 0,-10 5,-5 6,-1 6,-6 6,3 7,4 4,7 1,7-5,7-3,10-2,4-5,7-5,7-6,-1-4,2-8,3-8,2-3,2-3,-3-3,-1 1,-5-1,1-2,-4 4,1 3,3 6,-2 3,-4 4,-3 1,-4 1,-2 1,-2 5,3 6,2 11,4 15,1 16,2 14,1 4,1 4,-1 5,1 1,-1-2,-4-1,-3 0,-2-3,-3 0,-2-9,0-6,-1-8,-4-8,-2-8,-4-10,-6-4,1-6,-2-7,2-4,-1-4,3-1,-2-2,-3 0,3-1,-2-3,3-2,-1-5,2-4,3 0,4-2,3 2,2-6,7-4,6-7,12-12,11-13,14-12,19-7,11-10,8-5,-1-1,-2 5,-9 9,-13 8,-6 11,-14 6,-8 8,-10 6,-9 11,-7 5,-5 2,-2 4,-1 1,-1 3,0 5,1 2,0 4,-5 6,-1 4,-4 4,-5 6,0 4,3 9,4 9,8 2,9 4,7 3,7 0,9-5,9-4,12-5,11-2,10-7,11-13,-8-8,-17-5</inkml:trace>
  <inkml:trace contextRef="#ctx0" brushRef="#br0" timeOffset="155125.1577">19728 3190,'0'0,"0"0,0 0,0 0,0 0,0 5,5 6,1 11,5 11,0 10,4 17,-2 12,-2 9,-3 0,-4-5,-1-9,-2-8,-1-13,-1-9,0-12,1-10,-1-7,1-5,5-8,1-8,5-11,5-12,5-3,3-1,3-3,1 6,-4 4,-1 8,0 8,-3 7,-1 6,-4 7,1 9,-2 11,0 8,4 7,-2 2,2 4,-3-1,1-2,-2-9,-4-10,-3-8</inkml:trace>
  <inkml:trace contextRef="#ctx0" brushRef="#br0" timeOffset="155450.7341">20998 2682,'0'0,"0"0,0 0,0 10,5 12,2 17,4 22,5 23,0 23,-3 11,-4 5,-2 1,-4-1,-2-12,0-16,-2-9,0-15,1-9,-1-11,1-14,-1-13,1-11</inkml:trace>
  <inkml:trace contextRef="#ctx0" brushRef="#br0" timeOffset="155696.5577">20659 3472,'0'0,"0"0,0 0,5 0,6 0,11 0,21 5,18 1,27 5,22 0,17-1,11 2,-18-1,-30-2</inkml:trace>
  <inkml:trace contextRef="#ctx0" brushRef="#br0" timeOffset="159868.3651">14281 12447,'0'0,"0"0,0 0,0 0,0 0,5 0,2 0,3 0,7 0,8 0,11 0,13 0,17 0,17 0,14 0,18 0,19 0,11 0,14 0,4 0,8 0,4 0,0 0,0 0,4-4,4-3,6-4,-2 0,2-3,2-5,-2 2,-1-1,3-3,6-2,3-2,-3-2,-1 4,-1 1,-5-1,-1 0,-3-3,-1-5,3 2,-3 2,-3-5,-9-6,-10-7,-8 0,-8-2,-3-2,-3-4,32-15,15-7,-9 1,-16 7,-17 1,-19-7,-16-6,-13-4,-13-2,-12-1,-14-6,-6 0,-4-5,-4-9,-6-7,-5 3,-2 0,-3 4,-6 2,-2-11,-5-10,0-3,-3 2,-3 2,-4 4,-3-2,-2-10,4-5,1 1,0 4,-2 1,4-11,0-6,-1-1,3 6,4 2,1-3,-3-10,-4-4,2 1,0 9,2-5,-1-9,-1-2,1 8,4 2,0-2,1-3,-1-3,-4 6,-3 7,1-6,0-1,-2-1,-3 5,-1 6,-1-2,-2-9,0-2,0 7,0 10,-1 1,1-5,0-2,0 6,-1 7,1 13,0 2,-4-11,-3-3,1 2,1 5,2 8,1 2,1-4,0-5,1 4,0 9,1 9,-1 8,0 5,0 0,0 1,0 0,0 3,-4 0,-3 6,-4 8,-5 10,0 7,-2 8,2 8,-1 5,-7 4,-4 3,-3-4,-10 4,-8 1,-4 6,-9 7,-12 5,-14 4,0 3,-5 2,-1 1,6 0,8 0,3 0,11 5,6 1,4-1,-3-1,4 3,1 1,6-2,5-2,7-1,3-2,3-2,6 1,8-2,6 1,6 0,2-1,2 1,1 0,1 0</inkml:trace>
  <inkml:trace contextRef="#ctx0" brushRef="#br0" timeOffset="160832.4264">21788 1,'0'0,"0"0,0 0,0 0,5 0,1 0,5 0,0 0,-1 0,-3 0,-2 0,-3 0,-1 0,0 0,-2 0,1 0,-1 0,1 0,0 0,-5 0,-7 4,-5 8,-10 10,-5 11,-11 5,-9 6,-4 4,-3 0,0 1,4 1,7-2,3-5,8-10,6-6,8-7,3-2,5-4,6-1,3 4,3-2,3-3,0-4,1-3,0-3,0-1,0-1,-1-1,0 1,0-1,0 5,0 2,5 5,11 5,13 10,15 9,10 4,10 1,9-3,2-2,-3-2,-9-7,-10-4,-4-4,-6-1,-11-4,-5-4,-8-3,-6-3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0FCC85-8C1F-4AF8-9DB5-1158C2F5F807}" type="datetimeFigureOut">
              <a:rPr lang="en-US" smtClean="0"/>
              <a:t>11/28/2017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9543AC-954A-40B7-8B8F-E18DA4867870}" type="slidenum">
              <a:rPr lang="en-US" smtClean="0"/>
              <a:t>‹#›</a:t>
            </a:fld>
            <a:endParaRPr lang="en-US"/>
          </a:p>
        </p:txBody>
      </p:sp>
    </p:spTree>
    <p:extLst>
      <p:ext uri="{BB962C8B-B14F-4D97-AF65-F5344CB8AC3E}">
        <p14:creationId xmlns:p14="http://schemas.microsoft.com/office/powerpoint/2010/main" val="1254042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how is knowledge extracted from literature? For this we need a data model – in our case RDF – and an ontology (i.e. axioms on how to apply the data model). In this slide, I outline how prominent components of a biodiversity publication are turned into graphical representation utilizing our ontology. EXPLAIN THE GRAPH</a:t>
            </a:r>
          </a:p>
        </p:txBody>
      </p:sp>
      <p:sp>
        <p:nvSpPr>
          <p:cNvPr id="4" name="Slide Number Placeholder 3"/>
          <p:cNvSpPr>
            <a:spLocks noGrp="1"/>
          </p:cNvSpPr>
          <p:nvPr>
            <p:ph type="sldNum" sz="quarter" idx="10"/>
          </p:nvPr>
        </p:nvSpPr>
        <p:spPr/>
        <p:txBody>
          <a:bodyPr/>
          <a:lstStyle/>
          <a:p>
            <a:fld id="{77EE069A-084D-4820-8392-B5951ED8E0CE}" type="slidenum">
              <a:rPr lang="en-US" smtClean="0"/>
              <a:t>15</a:t>
            </a:fld>
            <a:endParaRPr lang="en-US"/>
          </a:p>
        </p:txBody>
      </p:sp>
    </p:spTree>
    <p:extLst>
      <p:ext uri="{BB962C8B-B14F-4D97-AF65-F5344CB8AC3E}">
        <p14:creationId xmlns:p14="http://schemas.microsoft.com/office/powerpoint/2010/main" val="4082352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OpenBiodiv</a:t>
            </a:r>
            <a:r>
              <a:rPr lang="en-US" dirty="0"/>
              <a:t> is not one thing. In fact we use the name to refer to three distinct entities. Above everything else, </a:t>
            </a:r>
            <a:r>
              <a:rPr lang="en-US" dirty="0" err="1"/>
              <a:t>OpenBiodiv</a:t>
            </a:r>
            <a:r>
              <a:rPr lang="en-US" dirty="0"/>
              <a:t> is a semantic graph database. The database contains the LOD dataset but is a little bit more – it hosts a Lucene Search index, an API, a workbench with a SPARQL editor – all available to its users. To create the dataset/database we wrote own R libraries for RDF-</a:t>
            </a:r>
            <a:r>
              <a:rPr lang="en-US" dirty="0" err="1"/>
              <a:t>ization</a:t>
            </a:r>
            <a:r>
              <a:rPr lang="en-US" dirty="0"/>
              <a:t> and our own ontology – more about them later. While these two components were already present in a rudimentary form during last year’s TDWG, this year we also want to present to you the beta version of the website developed at Pensoft.</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7EE069A-084D-4820-8392-B5951ED8E0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4665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is something that I showed during last year’s presentation so some of you might be familiar with it. It roughly outlines where the data for </a:t>
            </a:r>
            <a:r>
              <a:rPr lang="en-US" dirty="0" err="1"/>
              <a:t>OpenBiodiv</a:t>
            </a:r>
            <a:r>
              <a:rPr lang="en-US" dirty="0"/>
              <a:t> comes from and where it goes. The core of the system is information extracted from Pensoft’s multiple taxonomic journals (</a:t>
            </a:r>
            <a:r>
              <a:rPr lang="en-US" dirty="0" err="1"/>
              <a:t>TaxPub</a:t>
            </a:r>
            <a:r>
              <a:rPr lang="en-US" dirty="0"/>
              <a:t> XML) and </a:t>
            </a:r>
            <a:r>
              <a:rPr lang="en-US" dirty="0" err="1"/>
              <a:t>Plazi’s</a:t>
            </a:r>
            <a:r>
              <a:rPr lang="en-US" dirty="0"/>
              <a:t> digitized legacy literature. After knowledge is extracted it is then linked to (for now) </a:t>
            </a:r>
            <a:r>
              <a:rPr lang="en-US" dirty="0" err="1"/>
              <a:t>DBPedia</a:t>
            </a:r>
            <a:r>
              <a:rPr lang="en-US" dirty="0"/>
              <a:t> and aggregators such as </a:t>
            </a:r>
            <a:r>
              <a:rPr lang="en-US" dirty="0" err="1"/>
              <a:t>ZooBank</a:t>
            </a:r>
            <a:r>
              <a:rPr lang="en-US" dirty="0"/>
              <a:t>, but will soon be linked to </a:t>
            </a:r>
            <a:r>
              <a:rPr lang="en-US" dirty="0" err="1"/>
              <a:t>GeoNames</a:t>
            </a:r>
            <a:r>
              <a:rPr lang="en-US" dirty="0"/>
              <a:t>, GBIF, and possibly </a:t>
            </a:r>
            <a:r>
              <a:rPr lang="en-US" dirty="0" err="1"/>
              <a:t>BioImages</a:t>
            </a:r>
            <a:r>
              <a:rPr lang="en-US" dirty="0"/>
              <a:t>.</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7EE069A-084D-4820-8392-B5951ED8E0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081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Enough theoretical talk! The system is now on-line for all to test as a beta-release under openbiodiv.net!!</a:t>
            </a:r>
          </a:p>
          <a:p>
            <a:endParaRPr lang="en-US" dirty="0"/>
          </a:p>
          <a:p>
            <a:r>
              <a:rPr lang="en-US" dirty="0"/>
              <a:t>It’s main window features a semantic search interface as well access to various apps. The semantic search interface operates intuitively allowing you to browse the graph database based on the templates that we’ve created for key datatypes without the need to write SPARQL.</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7EE069A-084D-4820-8392-B5951ED8E0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593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here I’ve typed the term Lyubomir Penev and the system has correctly identified it as a Person and invoked the Person template, giving me general information about the person as well as person statistics. From here I can also browse the top collaborators of this person and see their statistics.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7EE069A-084D-4820-8392-B5951ED8E0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2951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know want to shift the focus to the process of RDF-</a:t>
            </a:r>
            <a:r>
              <a:rPr lang="en-US" dirty="0" err="1"/>
              <a:t>ization</a:t>
            </a:r>
            <a:r>
              <a:rPr lang="en-US" dirty="0"/>
              <a:t> accomplished by our R packages. My definition of RDF-</a:t>
            </a:r>
            <a:r>
              <a:rPr lang="en-US" dirty="0" err="1"/>
              <a:t>ization</a:t>
            </a:r>
            <a:r>
              <a:rPr lang="en-US" dirty="0"/>
              <a:t> is perhaps somewhat narrower that others, as I only discuss here the lifting of information already in a semi-structured format (i.e. XML, or CSV) to RDF.</a:t>
            </a:r>
          </a:p>
          <a:p>
            <a:endParaRPr lang="en-US" dirty="0"/>
          </a:p>
          <a:p>
            <a:r>
              <a:rPr lang="en-US" dirty="0"/>
              <a:t>The process entails 4 steps: READ AND COMMENT THE STEPS</a:t>
            </a:r>
          </a:p>
        </p:txBody>
      </p:sp>
      <p:sp>
        <p:nvSpPr>
          <p:cNvPr id="4" name="Slide Number Placeholder 3"/>
          <p:cNvSpPr>
            <a:spLocks noGrp="1"/>
          </p:cNvSpPr>
          <p:nvPr>
            <p:ph type="sldNum" sz="quarter" idx="10"/>
          </p:nvPr>
        </p:nvSpPr>
        <p:spPr/>
        <p:txBody>
          <a:bodyPr/>
          <a:lstStyle/>
          <a:p>
            <a:fld id="{77EE069A-084D-4820-8392-B5951ED8E0CE}" type="slidenum">
              <a:rPr lang="en-US" smtClean="0"/>
              <a:t>26</a:t>
            </a:fld>
            <a:endParaRPr lang="en-US"/>
          </a:p>
        </p:txBody>
      </p:sp>
    </p:spTree>
    <p:extLst>
      <p:ext uri="{BB962C8B-B14F-4D97-AF65-F5344CB8AC3E}">
        <p14:creationId xmlns:p14="http://schemas.microsoft.com/office/powerpoint/2010/main" val="39915103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I want to further discuss the process of Extraction (accomplished by Extractor functions in our framework).</a:t>
            </a:r>
          </a:p>
          <a:p>
            <a:pPr marL="514350" indent="-514350">
              <a:buFont typeface="+mj-lt"/>
              <a:buAutoNum type="arabicPeriod"/>
            </a:pPr>
            <a:endParaRPr lang="en-US" dirty="0"/>
          </a:p>
          <a:p>
            <a:pPr marL="514350" indent="-514350">
              <a:buFont typeface="+mj-lt"/>
              <a:buAutoNum type="arabicPeriod"/>
            </a:pPr>
            <a:r>
              <a:rPr lang="en-US" dirty="0"/>
              <a:t>XML is broken up into components (XML nodes) corresponding to parts of the paper (such as Title, Abstract, Figure, etc.)</a:t>
            </a:r>
          </a:p>
          <a:p>
            <a:pPr marL="514350" indent="-514350">
              <a:buFont typeface="+mj-lt"/>
              <a:buAutoNum type="arabicPeriod"/>
            </a:pPr>
            <a:r>
              <a:rPr lang="en-US" dirty="0"/>
              <a:t>Individual components are used to construct objects in memory corresponding to class instances in the data model</a:t>
            </a:r>
          </a:p>
          <a:p>
            <a:pPr marL="971550" lvl="1" indent="-514350">
              <a:buFont typeface="+mj-lt"/>
              <a:buAutoNum type="arabicPeriod"/>
            </a:pPr>
            <a:r>
              <a:rPr lang="en-US" dirty="0"/>
              <a:t>Atom extraction: individual atom locations (e.g. XPATH) are read to get the Literals and URI’s that will be the subjects in our triples</a:t>
            </a:r>
          </a:p>
          <a:p>
            <a:pPr marL="971550" lvl="1" indent="-514350">
              <a:buFont typeface="+mj-lt"/>
              <a:buAutoNum type="arabicPeriod"/>
            </a:pPr>
            <a:r>
              <a:rPr lang="en-US" dirty="0"/>
              <a:t>Disambiguation step: the database is queried to see if it contains an entity for the object. If yes, then its ID is returned. If no, then a new one generation</a:t>
            </a:r>
          </a:p>
          <a:p>
            <a:pPr marL="971550" lvl="1" indent="-514350">
              <a:buFont typeface="+mj-lt"/>
              <a:buAutoNum type="arabicPeriod"/>
            </a:pPr>
            <a:endParaRPr lang="en-US" dirty="0"/>
          </a:p>
          <a:p>
            <a:pPr marL="971550" lvl="1" indent="-514350">
              <a:buFont typeface="+mj-lt"/>
              <a:buAutoNum type="arabicPeriod"/>
            </a:pPr>
            <a:endParaRPr lang="en-US" dirty="0"/>
          </a:p>
          <a:p>
            <a:pPr marL="514350" lvl="0" indent="-514350">
              <a:buFont typeface="+mj-lt"/>
              <a:buAutoNum type="arabicPeriod"/>
            </a:pPr>
            <a:r>
              <a:rPr lang="en-US" dirty="0"/>
              <a:t>RDF-</a:t>
            </a:r>
            <a:r>
              <a:rPr lang="en-US" dirty="0" err="1"/>
              <a:t>ization</a:t>
            </a:r>
            <a:r>
              <a:rPr lang="en-US" dirty="0"/>
              <a:t> step: the objects are represented as RDF</a:t>
            </a:r>
          </a:p>
          <a:p>
            <a:pPr marL="971550" lvl="1" indent="-514350">
              <a:buFont typeface="+mj-lt"/>
              <a:buAutoNum type="arabicPeriod"/>
            </a:pPr>
            <a:r>
              <a:rPr lang="en-US" dirty="0"/>
              <a:t>There are functions that know how to convert </a:t>
            </a:r>
            <a:r>
              <a:rPr lang="en-US" dirty="0" err="1"/>
              <a:t>indidual</a:t>
            </a:r>
            <a:r>
              <a:rPr lang="en-US" dirty="0"/>
              <a:t> objects to RDF</a:t>
            </a:r>
          </a:p>
          <a:p>
            <a:pPr marL="971550" lvl="1" indent="-514350">
              <a:buFont typeface="+mj-lt"/>
              <a:buAutoNum type="arabicPeriod"/>
            </a:pPr>
            <a:r>
              <a:rPr lang="en-US" dirty="0"/>
              <a:t>On top of that, the extractors now how to link them together.</a:t>
            </a:r>
          </a:p>
          <a:p>
            <a:pPr marL="971550" lvl="1" indent="-514350">
              <a:buFont typeface="+mj-lt"/>
              <a:buAutoNum type="arabicPeriod"/>
            </a:pPr>
            <a:endParaRPr lang="en-US" dirty="0"/>
          </a:p>
          <a:p>
            <a:pPr marL="0" lvl="0" indent="0">
              <a:buFont typeface="+mj-lt"/>
              <a:buNone/>
            </a:pPr>
            <a:r>
              <a:rPr lang="en-US" dirty="0"/>
              <a:t>It is important to note here that one component may create several objects. E.g. a </a:t>
            </a:r>
            <a:r>
              <a:rPr lang="en-US" dirty="0" err="1"/>
              <a:t>TaxonomicNameUsage</a:t>
            </a:r>
            <a:r>
              <a:rPr lang="en-US" dirty="0"/>
              <a:t> component creates both a </a:t>
            </a:r>
            <a:r>
              <a:rPr lang="en-US" dirty="0" err="1"/>
              <a:t>TaxonomicNameUsage</a:t>
            </a:r>
            <a:r>
              <a:rPr lang="en-US" dirty="0"/>
              <a:t> object and a </a:t>
            </a:r>
            <a:r>
              <a:rPr lang="en-US" dirty="0" err="1"/>
              <a:t>TaxonomicName</a:t>
            </a:r>
            <a:r>
              <a:rPr lang="en-US" dirty="0"/>
              <a:t> object. A Treatment component creates both a Treatment and a </a:t>
            </a:r>
            <a:r>
              <a:rPr lang="en-US" dirty="0" err="1"/>
              <a:t>TaxonomicConcept</a:t>
            </a:r>
            <a:r>
              <a:rPr lang="en-US" dirty="0"/>
              <a:t> object. Finally, Everything is packaged and submitted to the server.</a:t>
            </a:r>
          </a:p>
          <a:p>
            <a:endParaRPr lang="en-US" dirty="0"/>
          </a:p>
        </p:txBody>
      </p:sp>
      <p:sp>
        <p:nvSpPr>
          <p:cNvPr id="4" name="Slide Number Placeholder 3"/>
          <p:cNvSpPr>
            <a:spLocks noGrp="1"/>
          </p:cNvSpPr>
          <p:nvPr>
            <p:ph type="sldNum" sz="quarter" idx="10"/>
          </p:nvPr>
        </p:nvSpPr>
        <p:spPr/>
        <p:txBody>
          <a:bodyPr/>
          <a:lstStyle/>
          <a:p>
            <a:fld id="{77EE069A-084D-4820-8392-B5951ED8E0CE}" type="slidenum">
              <a:rPr lang="en-US" smtClean="0"/>
              <a:t>27</a:t>
            </a:fld>
            <a:endParaRPr lang="en-US"/>
          </a:p>
        </p:txBody>
      </p:sp>
    </p:spTree>
    <p:extLst>
      <p:ext uri="{BB962C8B-B14F-4D97-AF65-F5344CB8AC3E}">
        <p14:creationId xmlns:p14="http://schemas.microsoft.com/office/powerpoint/2010/main" val="6751472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9144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08831" y="1449146"/>
            <a:ext cx="7526338"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08831" y="5280847"/>
            <a:ext cx="7526338"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smtClean="0"/>
              <a:pPr/>
              <a:t>11/28/2017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25986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4863" y="4800600"/>
            <a:ext cx="7526337"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9144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04863" y="5367338"/>
            <a:ext cx="7526337"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8C79C5D-2A6F-F04D-97DA-BEF2467B64E4}" type="datetimeFigureOut">
              <a:rPr lang="en-US" smtClean="0"/>
              <a:pPr/>
              <a:t>11/28/2017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31178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485107" y="1338479"/>
            <a:ext cx="4749312"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49573" y="1495525"/>
            <a:ext cx="442038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651226" y="4700702"/>
            <a:ext cx="4418727"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Text Placeholder 5"/>
          <p:cNvSpPr>
            <a:spLocks noGrp="1"/>
          </p:cNvSpPr>
          <p:nvPr>
            <p:ph type="body" sz="quarter" idx="16"/>
          </p:nvPr>
        </p:nvSpPr>
        <p:spPr>
          <a:xfrm>
            <a:off x="5398884" y="1338479"/>
            <a:ext cx="3302316" cy="4075464"/>
          </a:xfrm>
        </p:spPr>
        <p:txBody>
          <a:bodyPr anchor="t"/>
          <a:lstStyle>
            <a:lvl1pPr marL="0" indent="0">
              <a:buFontTx/>
              <a:buNone/>
              <a:defRPr/>
            </a:lvl1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smtClean="0"/>
              <a:pPr/>
              <a:t>11/28/2017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821775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855663" y="2286585"/>
            <a:ext cx="3671336"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017816" y="2435956"/>
            <a:ext cx="328689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4616450" y="2286000"/>
            <a:ext cx="3671888" cy="2300288"/>
          </a:xfrm>
        </p:spPr>
        <p:txBody>
          <a:bodyPr anchor="t"/>
          <a:lstStyle>
            <a:lvl1pPr marL="0" indent="0">
              <a:buFontTx/>
              <a:buNone/>
              <a:defRPr/>
            </a:lvl1pPr>
          </a:lstStyle>
          <a:p>
            <a:pPr lvl="0"/>
            <a:r>
              <a:rPr lang="en-US"/>
              <a:t>Edit Master text styles</a:t>
            </a:r>
          </a:p>
        </p:txBody>
      </p:sp>
      <p:sp>
        <p:nvSpPr>
          <p:cNvPr id="2" name="Date Placeholder 1"/>
          <p:cNvSpPr>
            <a:spLocks noGrp="1"/>
          </p:cNvSpPr>
          <p:nvPr>
            <p:ph type="dt" sz="half" idx="10"/>
          </p:nvPr>
        </p:nvSpPr>
        <p:spPr/>
        <p:txBody>
          <a:bodyPr/>
          <a:lstStyle/>
          <a:p>
            <a:fld id="{FBF54567-0DE4-3F47-BF90-CB84690072F9}" type="datetimeFigureOut">
              <a:rPr lang="en-US" smtClean="0"/>
              <a:pPr/>
              <a:t>11/28/2017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43875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smtClean="0"/>
              <a:pPr/>
              <a:t>11/28/2017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082855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5752238" y="446089"/>
            <a:ext cx="3391762"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9" name="AutoShape 4"/>
          <p:cNvSpPr>
            <a:spLocks noChangeAspect="1" noChangeArrowheads="1" noTextEdit="1"/>
          </p:cNvSpPr>
          <p:nvPr/>
        </p:nvSpPr>
        <p:spPr bwMode="auto">
          <a:xfrm>
            <a:off x="5233988" y="0"/>
            <a:ext cx="3910012"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 name="Vertical Title 1"/>
          <p:cNvSpPr>
            <a:spLocks noGrp="1"/>
          </p:cNvSpPr>
          <p:nvPr>
            <p:ph type="title" orient="vert"/>
          </p:nvPr>
        </p:nvSpPr>
        <p:spPr>
          <a:xfrm>
            <a:off x="6137655" y="586171"/>
            <a:ext cx="1701800"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04862" y="446089"/>
            <a:ext cx="4947376" cy="5414962"/>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smtClean="0"/>
              <a:pPr/>
              <a:t>11/28/2017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707218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E5127E0-4A7A-4ACA-8EB3-A18EE0611A1E}" type="datetimeFigureOut">
              <a:rPr lang="en-US" smtClean="0"/>
              <a:t>11/28/2017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978B0B-F3E3-4605-A5CB-23EB1000FA2D}" type="slidenum">
              <a:rPr lang="en-US" smtClean="0"/>
              <a:t>‹#›</a:t>
            </a:fld>
            <a:endParaRPr lang="en-US"/>
          </a:p>
        </p:txBody>
      </p:sp>
    </p:spTree>
    <p:extLst>
      <p:ext uri="{BB962C8B-B14F-4D97-AF65-F5344CB8AC3E}">
        <p14:creationId xmlns:p14="http://schemas.microsoft.com/office/powerpoint/2010/main" val="4820887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5127E0-4A7A-4ACA-8EB3-A18EE0611A1E}" type="datetimeFigureOut">
              <a:rPr lang="en-US" smtClean="0"/>
              <a:t>11/28/2017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978B0B-F3E3-4605-A5CB-23EB1000FA2D}" type="slidenum">
              <a:rPr lang="en-US" smtClean="0"/>
              <a:t>‹#›</a:t>
            </a:fld>
            <a:endParaRPr lang="en-US"/>
          </a:p>
        </p:txBody>
      </p:sp>
    </p:spTree>
    <p:extLst>
      <p:ext uri="{BB962C8B-B14F-4D97-AF65-F5344CB8AC3E}">
        <p14:creationId xmlns:p14="http://schemas.microsoft.com/office/powerpoint/2010/main" val="22754099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E5127E0-4A7A-4ACA-8EB3-A18EE0611A1E}" type="datetimeFigureOut">
              <a:rPr lang="en-US" smtClean="0"/>
              <a:t>11/28/2017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978B0B-F3E3-4605-A5CB-23EB1000FA2D}" type="slidenum">
              <a:rPr lang="en-US" smtClean="0"/>
              <a:t>‹#›</a:t>
            </a:fld>
            <a:endParaRPr lang="en-US"/>
          </a:p>
        </p:txBody>
      </p:sp>
    </p:spTree>
    <p:extLst>
      <p:ext uri="{BB962C8B-B14F-4D97-AF65-F5344CB8AC3E}">
        <p14:creationId xmlns:p14="http://schemas.microsoft.com/office/powerpoint/2010/main" val="8527667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E5127E0-4A7A-4ACA-8EB3-A18EE0611A1E}" type="datetimeFigureOut">
              <a:rPr lang="en-US" smtClean="0"/>
              <a:t>11/28/2017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978B0B-F3E3-4605-A5CB-23EB1000FA2D}" type="slidenum">
              <a:rPr lang="en-US" smtClean="0"/>
              <a:t>‹#›</a:t>
            </a:fld>
            <a:endParaRPr lang="en-US"/>
          </a:p>
        </p:txBody>
      </p:sp>
    </p:spTree>
    <p:extLst>
      <p:ext uri="{BB962C8B-B14F-4D97-AF65-F5344CB8AC3E}">
        <p14:creationId xmlns:p14="http://schemas.microsoft.com/office/powerpoint/2010/main" val="20808951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5127E0-4A7A-4ACA-8EB3-A18EE0611A1E}" type="datetimeFigureOut">
              <a:rPr lang="en-US" smtClean="0"/>
              <a:t>11/28/2017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978B0B-F3E3-4605-A5CB-23EB1000FA2D}" type="slidenum">
              <a:rPr lang="en-US" smtClean="0"/>
              <a:t>‹#›</a:t>
            </a:fld>
            <a:endParaRPr lang="en-US"/>
          </a:p>
        </p:txBody>
      </p:sp>
    </p:spTree>
    <p:extLst>
      <p:ext uri="{BB962C8B-B14F-4D97-AF65-F5344CB8AC3E}">
        <p14:creationId xmlns:p14="http://schemas.microsoft.com/office/powerpoint/2010/main" val="2897522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09997" y="2222287"/>
            <a:ext cx="7524003" cy="363651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smtClean="0"/>
              <a:pPr/>
              <a:t>11/28/2017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598478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5127E0-4A7A-4ACA-8EB3-A18EE0611A1E}" type="datetimeFigureOut">
              <a:rPr lang="en-US" smtClean="0"/>
              <a:t>11/28/2017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978B0B-F3E3-4605-A5CB-23EB1000FA2D}" type="slidenum">
              <a:rPr lang="en-US" smtClean="0"/>
              <a:t>‹#›</a:t>
            </a:fld>
            <a:endParaRPr lang="en-US"/>
          </a:p>
        </p:txBody>
      </p:sp>
    </p:spTree>
    <p:extLst>
      <p:ext uri="{BB962C8B-B14F-4D97-AF65-F5344CB8AC3E}">
        <p14:creationId xmlns:p14="http://schemas.microsoft.com/office/powerpoint/2010/main" val="4175034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5127E0-4A7A-4ACA-8EB3-A18EE0611A1E}" type="datetimeFigureOut">
              <a:rPr lang="en-US" smtClean="0"/>
              <a:t>11/28/2017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978B0B-F3E3-4605-A5CB-23EB1000FA2D}" type="slidenum">
              <a:rPr lang="en-US" smtClean="0"/>
              <a:t>‹#›</a:t>
            </a:fld>
            <a:endParaRPr lang="en-US"/>
          </a:p>
        </p:txBody>
      </p:sp>
    </p:spTree>
    <p:extLst>
      <p:ext uri="{BB962C8B-B14F-4D97-AF65-F5344CB8AC3E}">
        <p14:creationId xmlns:p14="http://schemas.microsoft.com/office/powerpoint/2010/main" val="39687341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E5127E0-4A7A-4ACA-8EB3-A18EE0611A1E}" type="datetimeFigureOut">
              <a:rPr lang="en-US" smtClean="0"/>
              <a:t>11/28/2017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978B0B-F3E3-4605-A5CB-23EB1000FA2D}" type="slidenum">
              <a:rPr lang="en-US" smtClean="0"/>
              <a:t>‹#›</a:t>
            </a:fld>
            <a:endParaRPr lang="en-US"/>
          </a:p>
        </p:txBody>
      </p:sp>
    </p:spTree>
    <p:extLst>
      <p:ext uri="{BB962C8B-B14F-4D97-AF65-F5344CB8AC3E}">
        <p14:creationId xmlns:p14="http://schemas.microsoft.com/office/powerpoint/2010/main" val="9916222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E5127E0-4A7A-4ACA-8EB3-A18EE0611A1E}" type="datetimeFigureOut">
              <a:rPr lang="en-US" smtClean="0"/>
              <a:t>11/28/2017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978B0B-F3E3-4605-A5CB-23EB1000FA2D}" type="slidenum">
              <a:rPr lang="en-US" smtClean="0"/>
              <a:t>‹#›</a:t>
            </a:fld>
            <a:endParaRPr lang="en-US"/>
          </a:p>
        </p:txBody>
      </p:sp>
    </p:spTree>
    <p:extLst>
      <p:ext uri="{BB962C8B-B14F-4D97-AF65-F5344CB8AC3E}">
        <p14:creationId xmlns:p14="http://schemas.microsoft.com/office/powerpoint/2010/main" val="7197930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5127E0-4A7A-4ACA-8EB3-A18EE0611A1E}" type="datetimeFigureOut">
              <a:rPr lang="en-US" smtClean="0"/>
              <a:t>11/28/2017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978B0B-F3E3-4605-A5CB-23EB1000FA2D}" type="slidenum">
              <a:rPr lang="en-US" smtClean="0"/>
              <a:t>‹#›</a:t>
            </a:fld>
            <a:endParaRPr lang="en-US"/>
          </a:p>
        </p:txBody>
      </p:sp>
    </p:spTree>
    <p:extLst>
      <p:ext uri="{BB962C8B-B14F-4D97-AF65-F5344CB8AC3E}">
        <p14:creationId xmlns:p14="http://schemas.microsoft.com/office/powerpoint/2010/main" val="13158358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5127E0-4A7A-4ACA-8EB3-A18EE0611A1E}" type="datetimeFigureOut">
              <a:rPr lang="en-US" smtClean="0"/>
              <a:t>11/28/2017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978B0B-F3E3-4605-A5CB-23EB1000FA2D}" type="slidenum">
              <a:rPr lang="en-US" smtClean="0"/>
              <a:t>‹#›</a:t>
            </a:fld>
            <a:endParaRPr lang="en-US"/>
          </a:p>
        </p:txBody>
      </p:sp>
    </p:spTree>
    <p:extLst>
      <p:ext uri="{BB962C8B-B14F-4D97-AF65-F5344CB8AC3E}">
        <p14:creationId xmlns:p14="http://schemas.microsoft.com/office/powerpoint/2010/main" val="90947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0"/>
            <a:ext cx="9144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4863" y="2951396"/>
            <a:ext cx="7526337"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04863" y="5281200"/>
            <a:ext cx="7526337"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smtClean="0"/>
              <a:pPr/>
              <a:t>11/28/2017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5296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09996" y="2222287"/>
            <a:ext cx="3670723" cy="36387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0" y="2222287"/>
            <a:ext cx="3670720" cy="36387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smtClean="0"/>
              <a:pPr/>
              <a:t>11/28/2017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95377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09996" y="2174875"/>
            <a:ext cx="367072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09996" y="2751137"/>
            <a:ext cx="3687391"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280" y="2174875"/>
            <a:ext cx="3670720"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63280" y="2751137"/>
            <a:ext cx="3670720"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smtClean="0"/>
              <a:pPr/>
              <a:t>11/28/2017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187993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smtClean="0"/>
              <a:pPr/>
              <a:t>11/28/2017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1069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smtClean="0"/>
              <a:pPr/>
              <a:t>11/28/2017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346246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804863" y="446086"/>
            <a:ext cx="2660650"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4863" y="446088"/>
            <a:ext cx="2660650"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641724" y="446087"/>
            <a:ext cx="4689475" cy="54149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4863" y="2260737"/>
            <a:ext cx="2660650"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0DF5E60-9974-AC48-9591-99C2BB44B7CF}" type="datetimeFigureOut">
              <a:rPr lang="en-US" smtClean="0"/>
              <a:pPr/>
              <a:t>11/28/2017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22609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9996" y="727521"/>
            <a:ext cx="350154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4573588" y="0"/>
            <a:ext cx="4570412"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09996" y="2344684"/>
            <a:ext cx="350154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2914357" y="6041361"/>
            <a:ext cx="732659" cy="365125"/>
          </a:xfrm>
        </p:spPr>
        <p:txBody>
          <a:bodyPr/>
          <a:lstStyle/>
          <a:p>
            <a:fld id="{18C79C5D-2A6F-F04D-97DA-BEF2467B64E4}" type="datetimeFigureOut">
              <a:rPr lang="en-US" smtClean="0"/>
              <a:pPr/>
              <a:t>11/28/2017</a:t>
            </a:fld>
            <a:endParaRPr lang="en-US" dirty="0"/>
          </a:p>
        </p:txBody>
      </p:sp>
      <p:sp>
        <p:nvSpPr>
          <p:cNvPr id="6" name="Footer Placeholder 5"/>
          <p:cNvSpPr>
            <a:spLocks noGrp="1"/>
          </p:cNvSpPr>
          <p:nvPr>
            <p:ph type="ftr" sz="quarter" idx="11"/>
          </p:nvPr>
        </p:nvSpPr>
        <p:spPr>
          <a:xfrm>
            <a:off x="442797" y="6041361"/>
            <a:ext cx="2471560" cy="365125"/>
          </a:xfrm>
        </p:spPr>
        <p:txBody>
          <a:bodyPr/>
          <a:lstStyle/>
          <a:p>
            <a:endParaRPr lang="en-US" dirty="0"/>
          </a:p>
        </p:txBody>
      </p:sp>
      <p:sp>
        <p:nvSpPr>
          <p:cNvPr id="7" name="Slide Number Placeholder 6"/>
          <p:cNvSpPr>
            <a:spLocks noGrp="1"/>
          </p:cNvSpPr>
          <p:nvPr>
            <p:ph type="sldNum" sz="quarter" idx="12"/>
          </p:nvPr>
        </p:nvSpPr>
        <p:spPr>
          <a:xfrm>
            <a:off x="3647017" y="5915887"/>
            <a:ext cx="796616" cy="49059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42765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9997" y="447188"/>
            <a:ext cx="7524003"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09997" y="2184400"/>
            <a:ext cx="7524003"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42797" y="6041361"/>
            <a:ext cx="6289532"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6911422" y="6041361"/>
            <a:ext cx="993161"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smtClean="0"/>
              <a:pPr/>
              <a:t>11/28/2017</a:t>
            </a:fld>
            <a:endParaRPr lang="en-US" dirty="0"/>
          </a:p>
        </p:txBody>
      </p:sp>
      <p:sp>
        <p:nvSpPr>
          <p:cNvPr id="6" name="Slide Number Placeholder 5"/>
          <p:cNvSpPr>
            <a:spLocks noGrp="1"/>
          </p:cNvSpPr>
          <p:nvPr>
            <p:ph type="sldNum" sz="quarter" idx="4"/>
          </p:nvPr>
        </p:nvSpPr>
        <p:spPr>
          <a:xfrm>
            <a:off x="7904584" y="5915887"/>
            <a:ext cx="796616"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37124907"/>
      </p:ext>
    </p:extLst>
  </p:cSld>
  <p:clrMap bg1="dk1" tx1="lt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5127E0-4A7A-4ACA-8EB3-A18EE0611A1E}" type="datetimeFigureOut">
              <a:rPr lang="en-US" smtClean="0"/>
              <a:t>11/28/2017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978B0B-F3E3-4605-A5CB-23EB1000FA2D}" type="slidenum">
              <a:rPr lang="en-US" smtClean="0"/>
              <a:t>‹#›</a:t>
            </a:fld>
            <a:endParaRPr lang="en-US"/>
          </a:p>
        </p:txBody>
      </p:sp>
    </p:spTree>
    <p:extLst>
      <p:ext uri="{BB962C8B-B14F-4D97-AF65-F5344CB8AC3E}">
        <p14:creationId xmlns:p14="http://schemas.microsoft.com/office/powerpoint/2010/main" val="944325819"/>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customXml" Target="../ink/ink2.xml"/><Relationship Id="rId2" Type="http://schemas.openxmlformats.org/officeDocument/2006/relationships/customXml" Target="../ink/ink1.xml"/><Relationship Id="rId1" Type="http://schemas.openxmlformats.org/officeDocument/2006/relationships/slideLayout" Target="../slideLayouts/slideLayout7.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academic.oup.com/sysbio/article-abstract/65/4/561/1753624" TargetMode="External"/><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4.xml"/><Relationship Id="rId5" Type="http://schemas.openxmlformats.org/officeDocument/2006/relationships/image" Target="../media/image6.gif"/><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blog.octo.com/en/graph-databases-an-overview/RequestInSQL.png"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blog.octo.com/wp-content/uploads/2012/07/RequestInGraph.png"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hyperlink" Target="https://www.slideshare.net/ontotext/graphdb-fundamentals/4" TargetMode="External"/><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003FA-8CF1-4F06-A613-30477143A2B0}"/>
              </a:ext>
            </a:extLst>
          </p:cNvPr>
          <p:cNvSpPr>
            <a:spLocks noGrp="1"/>
          </p:cNvSpPr>
          <p:nvPr>
            <p:ph type="ctrTitle"/>
          </p:nvPr>
        </p:nvSpPr>
        <p:spPr/>
        <p:txBody>
          <a:bodyPr/>
          <a:lstStyle/>
          <a:p>
            <a:r>
              <a:rPr lang="en-US" dirty="0"/>
              <a:t>The Open </a:t>
            </a:r>
            <a:r>
              <a:rPr lang="en-US" dirty="0" err="1"/>
              <a:t>Biodiverisity</a:t>
            </a:r>
            <a:r>
              <a:rPr lang="en-US" dirty="0"/>
              <a:t> Knowledge Management System</a:t>
            </a:r>
          </a:p>
        </p:txBody>
      </p:sp>
      <p:sp>
        <p:nvSpPr>
          <p:cNvPr id="3" name="Subtitle 2">
            <a:extLst>
              <a:ext uri="{FF2B5EF4-FFF2-40B4-BE49-F238E27FC236}">
                <a16:creationId xmlns:a16="http://schemas.microsoft.com/office/drawing/2014/main" id="{95D513FF-A721-453C-A014-BEEC7933E468}"/>
              </a:ext>
            </a:extLst>
          </p:cNvPr>
          <p:cNvSpPr>
            <a:spLocks noGrp="1"/>
          </p:cNvSpPr>
          <p:nvPr>
            <p:ph type="subTitle" idx="1"/>
          </p:nvPr>
        </p:nvSpPr>
        <p:spPr/>
        <p:txBody>
          <a:bodyPr>
            <a:normAutofit/>
          </a:bodyPr>
          <a:lstStyle/>
          <a:p>
            <a:r>
              <a:rPr lang="en-US" dirty="0"/>
              <a:t>Viktor Senderov – Ronquist Lab Seminar – 28.11.2017 Stockholm</a:t>
            </a:r>
          </a:p>
        </p:txBody>
      </p:sp>
      <p:pic>
        <p:nvPicPr>
          <p:cNvPr id="4" name="Picture 3">
            <a:extLst>
              <a:ext uri="{FF2B5EF4-FFF2-40B4-BE49-F238E27FC236}">
                <a16:creationId xmlns:a16="http://schemas.microsoft.com/office/drawing/2014/main" id="{5B270407-BCDA-4132-8921-14E9A019390B}"/>
              </a:ext>
            </a:extLst>
          </p:cNvPr>
          <p:cNvPicPr>
            <a:picLocks noChangeAspect="1"/>
          </p:cNvPicPr>
          <p:nvPr/>
        </p:nvPicPr>
        <p:blipFill rotWithShape="1">
          <a:blip r:embed="rId2"/>
          <a:srcRect l="26399" t="-1" r="22032" b="51183"/>
          <a:stretch/>
        </p:blipFill>
        <p:spPr>
          <a:xfrm>
            <a:off x="808831" y="685078"/>
            <a:ext cx="4716000" cy="1116000"/>
          </a:xfrm>
          <a:prstGeom prst="rect">
            <a:avLst/>
          </a:prstGeom>
        </p:spPr>
      </p:pic>
    </p:spTree>
    <p:extLst>
      <p:ext uri="{BB962C8B-B14F-4D97-AF65-F5344CB8AC3E}">
        <p14:creationId xmlns:p14="http://schemas.microsoft.com/office/powerpoint/2010/main" val="14789783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65278-DC35-4AFF-BA11-C76C7D021EA0}"/>
              </a:ext>
            </a:extLst>
          </p:cNvPr>
          <p:cNvSpPr>
            <a:spLocks noGrp="1"/>
          </p:cNvSpPr>
          <p:nvPr>
            <p:ph type="title"/>
          </p:nvPr>
        </p:nvSpPr>
        <p:spPr/>
        <p:txBody>
          <a:bodyPr/>
          <a:lstStyle/>
          <a:p>
            <a:r>
              <a:rPr lang="en-US" dirty="0"/>
              <a:t>What is an ontology?</a:t>
            </a:r>
          </a:p>
        </p:txBody>
      </p:sp>
      <p:sp>
        <p:nvSpPr>
          <p:cNvPr id="3" name="Content Placeholder 2">
            <a:extLst>
              <a:ext uri="{FF2B5EF4-FFF2-40B4-BE49-F238E27FC236}">
                <a16:creationId xmlns:a16="http://schemas.microsoft.com/office/drawing/2014/main" id="{E6B5AF42-14FE-4DA4-B589-486146388FBF}"/>
              </a:ext>
            </a:extLst>
          </p:cNvPr>
          <p:cNvSpPr>
            <a:spLocks noGrp="1"/>
          </p:cNvSpPr>
          <p:nvPr>
            <p:ph idx="1"/>
          </p:nvPr>
        </p:nvSpPr>
        <p:spPr/>
        <p:txBody>
          <a:bodyPr/>
          <a:lstStyle/>
          <a:p>
            <a:r>
              <a:rPr lang="en-US" dirty="0"/>
              <a:t>An ontology is a shared and reusable formal specification of a conceptualization.</a:t>
            </a:r>
          </a:p>
          <a:p>
            <a:endParaRPr lang="en-US" dirty="0"/>
          </a:p>
          <a:p>
            <a:r>
              <a:rPr lang="en-US" dirty="0"/>
              <a:t>A conceptualization is a tuple (D, R), where</a:t>
            </a:r>
          </a:p>
          <a:p>
            <a:pPr lvl="1"/>
            <a:r>
              <a:rPr lang="en-US" dirty="0"/>
              <a:t>D – a set, the universe of discourse</a:t>
            </a:r>
          </a:p>
          <a:p>
            <a:pPr lvl="1"/>
            <a:r>
              <a:rPr lang="en-US" dirty="0"/>
              <a:t>R – a set of relations between on D</a:t>
            </a:r>
          </a:p>
        </p:txBody>
      </p:sp>
    </p:spTree>
    <p:extLst>
      <p:ext uri="{BB962C8B-B14F-4D97-AF65-F5344CB8AC3E}">
        <p14:creationId xmlns:p14="http://schemas.microsoft.com/office/powerpoint/2010/main" val="3611934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xmlns:aink="http://schemas.microsoft.com/office/drawing/2016/ink" Requires="p14 aink">
          <p:contentPart p14:bwMode="auto" r:id="rId2">
            <p14:nvContentPartPr>
              <p14:cNvPr id="135" name="Ink 134">
                <a:extLst>
                  <a:ext uri="{FF2B5EF4-FFF2-40B4-BE49-F238E27FC236}">
                    <a16:creationId xmlns:a16="http://schemas.microsoft.com/office/drawing/2014/main" id="{B93E300C-6958-4D99-862B-1EE94AC69F17}"/>
                  </a:ext>
                </a:extLst>
              </p14:cNvPr>
              <p14:cNvContentPartPr/>
              <p14:nvPr/>
            </p14:nvContentPartPr>
            <p14:xfrm>
              <a:off x="2084760" y="2331720"/>
              <a:ext cx="360" cy="11880"/>
            </p14:xfrm>
          </p:contentPart>
        </mc:Choice>
        <mc:Fallback>
          <p:pic>
            <p:nvPicPr>
              <p:cNvPr id="135" name="Ink 134">
                <a:extLst>
                  <a:ext uri="{FF2B5EF4-FFF2-40B4-BE49-F238E27FC236}">
                    <a16:creationId xmlns:a16="http://schemas.microsoft.com/office/drawing/2014/main" id="{B93E300C-6958-4D99-862B-1EE94AC69F17}"/>
                  </a:ext>
                </a:extLst>
              </p:cNvPr>
              <p:cNvPicPr/>
              <p:nvPr/>
            </p:nvPicPr>
            <p:blipFill>
              <a:blip r:embed="rId3"/>
              <a:stretch>
                <a:fillRect/>
              </a:stretch>
            </p:blipFill>
            <p:spPr>
              <a:xfrm>
                <a:off x="2070360" y="2245680"/>
                <a:ext cx="28800" cy="184320"/>
              </a:xfrm>
              <a:prstGeom prst="rect">
                <a:avLst/>
              </a:prstGeom>
            </p:spPr>
          </p:pic>
        </mc:Fallback>
      </mc:AlternateContent>
      <p:pic>
        <p:nvPicPr>
          <p:cNvPr id="218" name="Picture 217" descr="A close up of a logo&#10;&#10;Description generated with high confidence">
            <a:extLst>
              <a:ext uri="{FF2B5EF4-FFF2-40B4-BE49-F238E27FC236}">
                <a16:creationId xmlns:a16="http://schemas.microsoft.com/office/drawing/2014/main" id="{63351E2D-CF7C-48EA-BA36-60CB2A4F4674}"/>
              </a:ext>
            </a:extLst>
          </p:cNvPr>
          <p:cNvPicPr>
            <a:picLocks noChangeAspect="1"/>
          </p:cNvPicPr>
          <p:nvPr/>
        </p:nvPicPr>
        <p:blipFill>
          <a:blip r:embed="rId4"/>
          <a:stretch>
            <a:fillRect/>
          </a:stretch>
        </p:blipFill>
        <p:spPr>
          <a:xfrm>
            <a:off x="6619741" y="121988"/>
            <a:ext cx="1039558" cy="1298155"/>
          </a:xfrm>
          <a:prstGeom prst="rect">
            <a:avLst/>
          </a:prstGeom>
        </p:spPr>
      </p:pic>
      <p:pic>
        <p:nvPicPr>
          <p:cNvPr id="303" name="Picture 302">
            <a:extLst>
              <a:ext uri="{FF2B5EF4-FFF2-40B4-BE49-F238E27FC236}">
                <a16:creationId xmlns:a16="http://schemas.microsoft.com/office/drawing/2014/main" id="{F22E4CC7-1883-4959-A8D4-F74EC9BB2728}"/>
              </a:ext>
            </a:extLst>
          </p:cNvPr>
          <p:cNvPicPr>
            <a:picLocks noChangeAspect="1"/>
          </p:cNvPicPr>
          <p:nvPr/>
        </p:nvPicPr>
        <p:blipFill rotWithShape="1">
          <a:blip r:embed="rId5"/>
          <a:srcRect l="33590" r="28952"/>
          <a:stretch/>
        </p:blipFill>
        <p:spPr>
          <a:xfrm>
            <a:off x="3676560" y="2059940"/>
            <a:ext cx="1066800" cy="1600200"/>
          </a:xfrm>
          <a:prstGeom prst="rect">
            <a:avLst/>
          </a:prstGeom>
        </p:spPr>
      </p:pic>
      <p:pic>
        <p:nvPicPr>
          <p:cNvPr id="305" name="Picture 304" descr="A close up of a tall building&#10;&#10;Description generated with high confidence">
            <a:extLst>
              <a:ext uri="{FF2B5EF4-FFF2-40B4-BE49-F238E27FC236}">
                <a16:creationId xmlns:a16="http://schemas.microsoft.com/office/drawing/2014/main" id="{3186E97D-1E74-4D93-9349-C142DD20BE81}"/>
              </a:ext>
            </a:extLst>
          </p:cNvPr>
          <p:cNvPicPr>
            <a:picLocks noChangeAspect="1"/>
          </p:cNvPicPr>
          <p:nvPr/>
        </p:nvPicPr>
        <p:blipFill>
          <a:blip r:embed="rId6"/>
          <a:stretch>
            <a:fillRect/>
          </a:stretch>
        </p:blipFill>
        <p:spPr>
          <a:xfrm>
            <a:off x="3676560" y="4271686"/>
            <a:ext cx="1484177" cy="1667502"/>
          </a:xfrm>
          <a:prstGeom prst="rect">
            <a:avLst/>
          </a:prstGeom>
        </p:spPr>
      </p:pic>
      <mc:AlternateContent xmlns:mc="http://schemas.openxmlformats.org/markup-compatibility/2006">
        <mc:Choice xmlns:p14="http://schemas.microsoft.com/office/powerpoint/2010/main" Requires="p14">
          <p:contentPart p14:bwMode="auto" r:id="rId7">
            <p14:nvContentPartPr>
              <p14:cNvPr id="436" name="Ink 435">
                <a:extLst>
                  <a:ext uri="{FF2B5EF4-FFF2-40B4-BE49-F238E27FC236}">
                    <a16:creationId xmlns:a16="http://schemas.microsoft.com/office/drawing/2014/main" id="{C76408CE-6C84-4F86-BDF1-DD2C2D6E1045}"/>
                  </a:ext>
                </a:extLst>
              </p14:cNvPr>
              <p14:cNvContentPartPr/>
              <p14:nvPr/>
            </p14:nvContentPartPr>
            <p14:xfrm>
              <a:off x="213088" y="568768"/>
              <a:ext cx="8448120" cy="6128600"/>
            </p14:xfrm>
          </p:contentPart>
        </mc:Choice>
        <mc:Fallback>
          <p:pic>
            <p:nvPicPr>
              <p:cNvPr id="436" name="Ink 435">
                <a:extLst>
                  <a:ext uri="{FF2B5EF4-FFF2-40B4-BE49-F238E27FC236}">
                    <a16:creationId xmlns:a16="http://schemas.microsoft.com/office/drawing/2014/main" id="{C76408CE-6C84-4F86-BDF1-DD2C2D6E1045}"/>
                  </a:ext>
                </a:extLst>
              </p:cNvPr>
              <p:cNvPicPr/>
              <p:nvPr/>
            </p:nvPicPr>
            <p:blipFill>
              <a:blip r:embed="rId8"/>
              <a:stretch>
                <a:fillRect/>
              </a:stretch>
            </p:blipFill>
            <p:spPr>
              <a:xfrm>
                <a:off x="199048" y="554728"/>
                <a:ext cx="8476560" cy="6157040"/>
              </a:xfrm>
              <a:prstGeom prst="rect">
                <a:avLst/>
              </a:prstGeom>
            </p:spPr>
          </p:pic>
        </mc:Fallback>
      </mc:AlternateContent>
    </p:spTree>
    <p:extLst>
      <p:ext uri="{BB962C8B-B14F-4D97-AF65-F5344CB8AC3E}">
        <p14:creationId xmlns:p14="http://schemas.microsoft.com/office/powerpoint/2010/main" val="1958515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7795B-ED14-457F-909D-B54447FF444E}"/>
              </a:ext>
            </a:extLst>
          </p:cNvPr>
          <p:cNvSpPr>
            <a:spLocks noGrp="1"/>
          </p:cNvSpPr>
          <p:nvPr>
            <p:ph type="title"/>
          </p:nvPr>
        </p:nvSpPr>
        <p:spPr/>
        <p:txBody>
          <a:bodyPr/>
          <a:lstStyle/>
          <a:p>
            <a:r>
              <a:rPr lang="en-US" dirty="0"/>
              <a:t>Expressing formally in OWL</a:t>
            </a:r>
          </a:p>
        </p:txBody>
      </p:sp>
      <p:sp>
        <p:nvSpPr>
          <p:cNvPr id="3" name="Content Placeholder 2">
            <a:extLst>
              <a:ext uri="{FF2B5EF4-FFF2-40B4-BE49-F238E27FC236}">
                <a16:creationId xmlns:a16="http://schemas.microsoft.com/office/drawing/2014/main" id="{FDDF2214-A714-47F3-AFD1-71AA18C6A3E2}"/>
              </a:ext>
            </a:extLst>
          </p:cNvPr>
          <p:cNvSpPr>
            <a:spLocks noGrp="1"/>
          </p:cNvSpPr>
          <p:nvPr>
            <p:ph idx="1"/>
          </p:nvPr>
        </p:nvSpPr>
        <p:spPr>
          <a:xfrm>
            <a:off x="809997" y="2222287"/>
            <a:ext cx="3762003" cy="3636510"/>
          </a:xfrm>
        </p:spPr>
        <p:txBody>
          <a:bodyPr>
            <a:normAutofit fontScale="92500" lnSpcReduction="10000"/>
          </a:bodyPr>
          <a:lstStyle/>
          <a:p>
            <a:pPr marL="0" indent="0">
              <a:buNone/>
            </a:pPr>
            <a:r>
              <a:rPr lang="en-US" dirty="0">
                <a:latin typeface="Century Gothic" panose="020B0502020202020204" pitchFamily="34" charset="0"/>
                <a:cs typeface="Courier New" panose="02070309020205020404" pitchFamily="49" charset="0"/>
              </a:rPr>
              <a:t>:Person a </a:t>
            </a:r>
            <a:r>
              <a:rPr lang="en-US" dirty="0" err="1">
                <a:latin typeface="Century Gothic" panose="020B0502020202020204" pitchFamily="34" charset="0"/>
                <a:cs typeface="Courier New" panose="02070309020205020404" pitchFamily="49" charset="0"/>
              </a:rPr>
              <a:t>owl:Class</a:t>
            </a:r>
            <a:r>
              <a:rPr lang="en-US" dirty="0">
                <a:latin typeface="Century Gothic" panose="020B0502020202020204" pitchFamily="34" charset="0"/>
                <a:cs typeface="Courier New" panose="02070309020205020404" pitchFamily="49" charset="0"/>
              </a:rPr>
              <a:t> ;</a:t>
            </a:r>
          </a:p>
          <a:p>
            <a:pPr marL="0" indent="0">
              <a:buNone/>
            </a:pPr>
            <a:r>
              <a:rPr lang="en-US" dirty="0">
                <a:latin typeface="Century Gothic" panose="020B0502020202020204" pitchFamily="34" charset="0"/>
                <a:cs typeface="Courier New" panose="02070309020205020404" pitchFamily="49" charset="0"/>
              </a:rPr>
              <a:t>  </a:t>
            </a:r>
            <a:r>
              <a:rPr lang="en-US" dirty="0" err="1">
                <a:latin typeface="Century Gothic" panose="020B0502020202020204" pitchFamily="34" charset="0"/>
                <a:cs typeface="Courier New" panose="02070309020205020404" pitchFamily="49" charset="0"/>
              </a:rPr>
              <a:t>rdfs:subClassOf</a:t>
            </a:r>
            <a:r>
              <a:rPr lang="en-US" dirty="0">
                <a:latin typeface="Century Gothic" panose="020B0502020202020204" pitchFamily="34" charset="0"/>
                <a:cs typeface="Courier New" panose="02070309020205020404" pitchFamily="49" charset="0"/>
              </a:rPr>
              <a:t> :Agent .</a:t>
            </a:r>
          </a:p>
          <a:p>
            <a:pPr marL="0" indent="0">
              <a:buNone/>
            </a:pPr>
            <a:r>
              <a:rPr lang="en-US" dirty="0">
                <a:latin typeface="Century Gothic" panose="020B0502020202020204" pitchFamily="34" charset="0"/>
                <a:cs typeface="Courier New" panose="02070309020205020404" pitchFamily="49" charset="0"/>
              </a:rPr>
              <a:t>:Company a </a:t>
            </a:r>
            <a:r>
              <a:rPr lang="en-US" dirty="0" err="1">
                <a:latin typeface="Century Gothic" panose="020B0502020202020204" pitchFamily="34" charset="0"/>
                <a:cs typeface="Courier New" panose="02070309020205020404" pitchFamily="49" charset="0"/>
              </a:rPr>
              <a:t>owl:Class</a:t>
            </a:r>
            <a:r>
              <a:rPr lang="en-US" dirty="0">
                <a:latin typeface="Century Gothic" panose="020B0502020202020204" pitchFamily="34" charset="0"/>
                <a:cs typeface="Courier New" panose="02070309020205020404" pitchFamily="49" charset="0"/>
              </a:rPr>
              <a:t> ;</a:t>
            </a:r>
          </a:p>
          <a:p>
            <a:pPr marL="0" indent="0">
              <a:buNone/>
            </a:pPr>
            <a:r>
              <a:rPr lang="en-US" dirty="0">
                <a:latin typeface="Century Gothic" panose="020B0502020202020204" pitchFamily="34" charset="0"/>
                <a:cs typeface="Courier New" panose="02070309020205020404" pitchFamily="49" charset="0"/>
              </a:rPr>
              <a:t>  </a:t>
            </a:r>
            <a:r>
              <a:rPr lang="en-US" dirty="0" err="1">
                <a:latin typeface="Century Gothic" panose="020B0502020202020204" pitchFamily="34" charset="0"/>
                <a:cs typeface="Courier New" panose="02070309020205020404" pitchFamily="49" charset="0"/>
              </a:rPr>
              <a:t>rdfs:subClassOf</a:t>
            </a:r>
            <a:r>
              <a:rPr lang="en-US" dirty="0">
                <a:latin typeface="Century Gothic" panose="020B0502020202020204" pitchFamily="34" charset="0"/>
                <a:cs typeface="Courier New" panose="02070309020205020404" pitchFamily="49" charset="0"/>
              </a:rPr>
              <a:t> :Agent .</a:t>
            </a:r>
          </a:p>
          <a:p>
            <a:pPr marL="0" indent="0">
              <a:buNone/>
            </a:pPr>
            <a:r>
              <a:rPr lang="en-US" dirty="0" err="1">
                <a:latin typeface="Century Gothic" panose="020B0502020202020204" pitchFamily="34" charset="0"/>
                <a:cs typeface="Courier New" panose="02070309020205020404" pitchFamily="49" charset="0"/>
              </a:rPr>
              <a:t>has_child</a:t>
            </a:r>
            <a:r>
              <a:rPr lang="en-US" dirty="0">
                <a:latin typeface="Century Gothic" panose="020B0502020202020204" pitchFamily="34" charset="0"/>
                <a:cs typeface="Courier New" panose="02070309020205020404" pitchFamily="49" charset="0"/>
              </a:rPr>
              <a:t> a </a:t>
            </a:r>
            <a:r>
              <a:rPr lang="en-US" dirty="0" err="1">
                <a:latin typeface="Century Gothic" panose="020B0502020202020204" pitchFamily="34" charset="0"/>
                <a:cs typeface="Courier New" panose="02070309020205020404" pitchFamily="49" charset="0"/>
              </a:rPr>
              <a:t>rdfs:Property</a:t>
            </a:r>
            <a:r>
              <a:rPr lang="en-US" dirty="0">
                <a:latin typeface="Century Gothic" panose="020B0502020202020204" pitchFamily="34" charset="0"/>
                <a:cs typeface="Courier New" panose="02070309020205020404" pitchFamily="49" charset="0"/>
              </a:rPr>
              <a:t> ;</a:t>
            </a:r>
          </a:p>
          <a:p>
            <a:pPr marL="0" indent="0">
              <a:buNone/>
            </a:pPr>
            <a:r>
              <a:rPr lang="en-US" dirty="0">
                <a:latin typeface="Century Gothic" panose="020B0502020202020204" pitchFamily="34" charset="0"/>
                <a:cs typeface="Courier New" panose="02070309020205020404" pitchFamily="49" charset="0"/>
              </a:rPr>
              <a:t>  </a:t>
            </a:r>
            <a:r>
              <a:rPr lang="en-US" dirty="0" err="1">
                <a:latin typeface="Century Gothic" panose="020B0502020202020204" pitchFamily="34" charset="0"/>
                <a:cs typeface="Courier New" panose="02070309020205020404" pitchFamily="49" charset="0"/>
              </a:rPr>
              <a:t>rdfs:domain</a:t>
            </a:r>
            <a:r>
              <a:rPr lang="en-US" dirty="0">
                <a:latin typeface="Century Gothic" panose="020B0502020202020204" pitchFamily="34" charset="0"/>
                <a:cs typeface="Courier New" panose="02070309020205020404" pitchFamily="49" charset="0"/>
              </a:rPr>
              <a:t> :Person ;</a:t>
            </a:r>
          </a:p>
          <a:p>
            <a:pPr marL="0" indent="0">
              <a:buNone/>
            </a:pPr>
            <a:r>
              <a:rPr lang="en-US" dirty="0">
                <a:latin typeface="Century Gothic" panose="020B0502020202020204" pitchFamily="34" charset="0"/>
                <a:cs typeface="Courier New" panose="02070309020205020404" pitchFamily="49" charset="0"/>
              </a:rPr>
              <a:t>  </a:t>
            </a:r>
            <a:r>
              <a:rPr lang="en-US" dirty="0" err="1">
                <a:latin typeface="Century Gothic" panose="020B0502020202020204" pitchFamily="34" charset="0"/>
                <a:cs typeface="Courier New" panose="02070309020205020404" pitchFamily="49" charset="0"/>
              </a:rPr>
              <a:t>rdfs:range</a:t>
            </a:r>
            <a:r>
              <a:rPr lang="en-US" dirty="0">
                <a:latin typeface="Century Gothic" panose="020B0502020202020204" pitchFamily="34" charset="0"/>
                <a:cs typeface="Courier New" panose="02070309020205020404" pitchFamily="49" charset="0"/>
              </a:rPr>
              <a:t> :Person .</a:t>
            </a:r>
          </a:p>
          <a:p>
            <a:pPr marL="0" indent="0">
              <a:buNone/>
            </a:pPr>
            <a:r>
              <a:rPr lang="en-US" dirty="0" err="1">
                <a:latin typeface="Century Gothic" panose="020B0502020202020204" pitchFamily="34" charset="0"/>
                <a:cs typeface="Courier New" panose="02070309020205020404" pitchFamily="49" charset="0"/>
              </a:rPr>
              <a:t>works_for</a:t>
            </a:r>
            <a:r>
              <a:rPr lang="en-US" dirty="0">
                <a:latin typeface="Century Gothic" panose="020B0502020202020204" pitchFamily="34" charset="0"/>
                <a:cs typeface="Courier New" panose="02070309020205020404" pitchFamily="49" charset="0"/>
              </a:rPr>
              <a:t> a </a:t>
            </a:r>
            <a:r>
              <a:rPr lang="en-US" dirty="0" err="1">
                <a:latin typeface="Century Gothic" panose="020B0502020202020204" pitchFamily="34" charset="0"/>
                <a:cs typeface="Courier New" panose="02070309020205020404" pitchFamily="49" charset="0"/>
              </a:rPr>
              <a:t>rdfs:Property</a:t>
            </a:r>
            <a:r>
              <a:rPr lang="en-US" dirty="0">
                <a:latin typeface="Century Gothic" panose="020B0502020202020204" pitchFamily="34" charset="0"/>
                <a:cs typeface="Courier New" panose="02070309020205020404" pitchFamily="49" charset="0"/>
              </a:rPr>
              <a:t> ;</a:t>
            </a:r>
          </a:p>
          <a:p>
            <a:pPr marL="0" indent="0">
              <a:buNone/>
            </a:pPr>
            <a:r>
              <a:rPr lang="en-US" dirty="0">
                <a:latin typeface="Century Gothic" panose="020B0502020202020204" pitchFamily="34" charset="0"/>
                <a:cs typeface="Courier New" panose="02070309020205020404" pitchFamily="49" charset="0"/>
              </a:rPr>
              <a:t>  </a:t>
            </a:r>
            <a:r>
              <a:rPr lang="en-US" dirty="0" err="1">
                <a:latin typeface="Century Gothic" panose="020B0502020202020204" pitchFamily="34" charset="0"/>
                <a:cs typeface="Courier New" panose="02070309020205020404" pitchFamily="49" charset="0"/>
              </a:rPr>
              <a:t>rdfs:domain</a:t>
            </a:r>
            <a:r>
              <a:rPr lang="en-US" dirty="0">
                <a:latin typeface="Century Gothic" panose="020B0502020202020204" pitchFamily="34" charset="0"/>
                <a:cs typeface="Courier New" panose="02070309020205020404" pitchFamily="49" charset="0"/>
              </a:rPr>
              <a:t> :Person ;</a:t>
            </a:r>
          </a:p>
          <a:p>
            <a:pPr marL="0" indent="0">
              <a:buNone/>
            </a:pPr>
            <a:r>
              <a:rPr lang="en-US" dirty="0">
                <a:latin typeface="Century Gothic" panose="020B0502020202020204" pitchFamily="34" charset="0"/>
                <a:cs typeface="Courier New" panose="02070309020205020404" pitchFamily="49" charset="0"/>
              </a:rPr>
              <a:t>  </a:t>
            </a:r>
            <a:r>
              <a:rPr lang="en-US" dirty="0" err="1">
                <a:latin typeface="Century Gothic" panose="020B0502020202020204" pitchFamily="34" charset="0"/>
                <a:cs typeface="Courier New" panose="02070309020205020404" pitchFamily="49" charset="0"/>
              </a:rPr>
              <a:t>rdfs:range</a:t>
            </a:r>
            <a:r>
              <a:rPr lang="en-US" dirty="0">
                <a:latin typeface="Century Gothic" panose="020B0502020202020204" pitchFamily="34" charset="0"/>
                <a:cs typeface="Courier New" panose="02070309020205020404" pitchFamily="49" charset="0"/>
              </a:rPr>
              <a:t> :Company .</a:t>
            </a:r>
          </a:p>
        </p:txBody>
      </p:sp>
      <p:sp>
        <p:nvSpPr>
          <p:cNvPr id="4" name="Content Placeholder 2">
            <a:extLst>
              <a:ext uri="{FF2B5EF4-FFF2-40B4-BE49-F238E27FC236}">
                <a16:creationId xmlns:a16="http://schemas.microsoft.com/office/drawing/2014/main" id="{8E52C881-D9C4-4843-8FE3-9319FD2F68A7}"/>
              </a:ext>
            </a:extLst>
          </p:cNvPr>
          <p:cNvSpPr txBox="1">
            <a:spLocks/>
          </p:cNvSpPr>
          <p:nvPr/>
        </p:nvSpPr>
        <p:spPr>
          <a:xfrm>
            <a:off x="4976613" y="2222287"/>
            <a:ext cx="3762003" cy="3636510"/>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Font typeface="Wingdings 2" charset="2"/>
              <a:buNone/>
            </a:pPr>
            <a:r>
              <a:rPr lang="en-US" b="1" dirty="0">
                <a:latin typeface="Century Gothic" panose="020B0502020202020204" pitchFamily="34" charset="0"/>
                <a:cs typeface="Courier New" panose="02070309020205020404" pitchFamily="49" charset="0"/>
              </a:rPr>
              <a:t>Logical Implications</a:t>
            </a:r>
          </a:p>
          <a:p>
            <a:pPr marL="0" indent="0">
              <a:buFont typeface="Wingdings 2" charset="2"/>
              <a:buNone/>
            </a:pPr>
            <a:r>
              <a:rPr lang="en-US" i="1" dirty="0">
                <a:latin typeface="Century Gothic" panose="020B0502020202020204" pitchFamily="34" charset="0"/>
                <a:cs typeface="Courier New" panose="02070309020205020404" pitchFamily="49" charset="0"/>
              </a:rPr>
              <a:t>IF X has child THEN X is a Person</a:t>
            </a:r>
          </a:p>
          <a:p>
            <a:pPr marL="0" indent="0">
              <a:buFont typeface="Wingdings 2" charset="2"/>
              <a:buNone/>
            </a:pPr>
            <a:r>
              <a:rPr lang="en-US" i="1" dirty="0">
                <a:latin typeface="Century Gothic" panose="020B0502020202020204" pitchFamily="34" charset="0"/>
                <a:cs typeface="Courier New" panose="02070309020205020404" pitchFamily="49" charset="0"/>
              </a:rPr>
              <a:t>IF X works for Y THEN X is a Peron and Y is a Company</a:t>
            </a:r>
          </a:p>
          <a:p>
            <a:pPr marL="0" indent="0">
              <a:buFont typeface="Wingdings 2" charset="2"/>
              <a:buNone/>
            </a:pPr>
            <a:r>
              <a:rPr lang="en-US" i="1" dirty="0">
                <a:latin typeface="Century Gothic" panose="020B0502020202020204" pitchFamily="34" charset="0"/>
                <a:cs typeface="Courier New" panose="02070309020205020404" pitchFamily="49" charset="0"/>
              </a:rPr>
              <a:t>X and Y are both Agents</a:t>
            </a:r>
          </a:p>
        </p:txBody>
      </p:sp>
    </p:spTree>
    <p:extLst>
      <p:ext uri="{BB962C8B-B14F-4D97-AF65-F5344CB8AC3E}">
        <p14:creationId xmlns:p14="http://schemas.microsoft.com/office/powerpoint/2010/main" val="2824647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679F8-B060-4337-8E8E-912C7BED3B02}"/>
              </a:ext>
            </a:extLst>
          </p:cNvPr>
          <p:cNvSpPr>
            <a:spLocks noGrp="1"/>
          </p:cNvSpPr>
          <p:nvPr>
            <p:ph type="title"/>
          </p:nvPr>
        </p:nvSpPr>
        <p:spPr/>
        <p:txBody>
          <a:bodyPr/>
          <a:lstStyle/>
          <a:p>
            <a:r>
              <a:rPr lang="en-US" dirty="0" err="1"/>
              <a:t>OpenBiodiv</a:t>
            </a:r>
            <a:r>
              <a:rPr lang="en-US" dirty="0"/>
              <a:t>-O</a:t>
            </a:r>
          </a:p>
        </p:txBody>
      </p:sp>
      <p:sp>
        <p:nvSpPr>
          <p:cNvPr id="3" name="Content Placeholder 2">
            <a:extLst>
              <a:ext uri="{FF2B5EF4-FFF2-40B4-BE49-F238E27FC236}">
                <a16:creationId xmlns:a16="http://schemas.microsoft.com/office/drawing/2014/main" id="{60AD7077-1066-4442-82E0-0E7ED5E2931F}"/>
              </a:ext>
            </a:extLst>
          </p:cNvPr>
          <p:cNvSpPr>
            <a:spLocks noGrp="1"/>
          </p:cNvSpPr>
          <p:nvPr>
            <p:ph idx="1"/>
          </p:nvPr>
        </p:nvSpPr>
        <p:spPr/>
        <p:txBody>
          <a:bodyPr/>
          <a:lstStyle/>
          <a:p>
            <a:r>
              <a:rPr lang="en-US" dirty="0"/>
              <a:t>An ontology of the taxonomic process used for knowledge extraction from taxonomic papers.</a:t>
            </a:r>
          </a:p>
        </p:txBody>
      </p:sp>
    </p:spTree>
    <p:extLst>
      <p:ext uri="{BB962C8B-B14F-4D97-AF65-F5344CB8AC3E}">
        <p14:creationId xmlns:p14="http://schemas.microsoft.com/office/powerpoint/2010/main" val="869788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FABDC-A598-4D42-86AC-D4C477F10B6D}"/>
              </a:ext>
            </a:extLst>
          </p:cNvPr>
          <p:cNvSpPr>
            <a:spLocks noGrp="1"/>
          </p:cNvSpPr>
          <p:nvPr>
            <p:ph type="title"/>
          </p:nvPr>
        </p:nvSpPr>
        <p:spPr/>
        <p:txBody>
          <a:bodyPr/>
          <a:lstStyle/>
          <a:p>
            <a:r>
              <a:rPr lang="en-US" dirty="0"/>
              <a:t>Domain Ontologies</a:t>
            </a:r>
          </a:p>
        </p:txBody>
      </p:sp>
      <p:sp>
        <p:nvSpPr>
          <p:cNvPr id="3" name="Content Placeholder 2">
            <a:extLst>
              <a:ext uri="{FF2B5EF4-FFF2-40B4-BE49-F238E27FC236}">
                <a16:creationId xmlns:a16="http://schemas.microsoft.com/office/drawing/2014/main" id="{134677AE-D638-49C3-9290-E8FDEFA6B9A1}"/>
              </a:ext>
            </a:extLst>
          </p:cNvPr>
          <p:cNvSpPr>
            <a:spLocks noGrp="1"/>
          </p:cNvSpPr>
          <p:nvPr>
            <p:ph idx="1"/>
          </p:nvPr>
        </p:nvSpPr>
        <p:spPr/>
        <p:txBody>
          <a:bodyPr/>
          <a:lstStyle/>
          <a:p>
            <a:r>
              <a:rPr lang="en-US" dirty="0"/>
              <a:t>Semantic Publishing and Referencing Ontologies (SPAR)</a:t>
            </a:r>
          </a:p>
          <a:p>
            <a:r>
              <a:rPr lang="en-US" dirty="0" err="1"/>
              <a:t>DarwinCore</a:t>
            </a:r>
            <a:r>
              <a:rPr lang="en-US" dirty="0"/>
              <a:t> (</a:t>
            </a:r>
            <a:r>
              <a:rPr lang="en-US" dirty="0" err="1"/>
              <a:t>DwC</a:t>
            </a:r>
            <a:r>
              <a:rPr lang="en-US" dirty="0"/>
              <a:t>) and Darwin Semantic Web (Darwin-SW)</a:t>
            </a:r>
          </a:p>
          <a:p>
            <a:r>
              <a:rPr lang="en-US" dirty="0"/>
              <a:t>NOMEN, an ontology defining the rules of biological nomenclature</a:t>
            </a:r>
          </a:p>
          <a:p>
            <a:r>
              <a:rPr lang="en-US" dirty="0"/>
              <a:t>Open Biological and Biomedical Ontology (OBO) </a:t>
            </a:r>
            <a:r>
              <a:rPr lang="en-US" dirty="0" err="1"/>
              <a:t>Foundy</a:t>
            </a:r>
            <a:endParaRPr lang="en-US" dirty="0"/>
          </a:p>
          <a:p>
            <a:pPr lvl="1"/>
            <a:r>
              <a:rPr lang="en-US" dirty="0"/>
              <a:t>Environment Ontology (ENVO)</a:t>
            </a:r>
          </a:p>
        </p:txBody>
      </p:sp>
    </p:spTree>
    <p:extLst>
      <p:ext uri="{BB962C8B-B14F-4D97-AF65-F5344CB8AC3E}">
        <p14:creationId xmlns:p14="http://schemas.microsoft.com/office/powerpoint/2010/main" val="2698315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CCAC76F-BC0E-49CA-BA71-FF2782706D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859536"/>
            <a:ext cx="12863344" cy="6431672"/>
          </a:xfrm>
          <a:prstGeom prst="rect">
            <a:avLst/>
          </a:prstGeom>
        </p:spPr>
      </p:pic>
    </p:spTree>
    <p:extLst>
      <p:ext uri="{BB962C8B-B14F-4D97-AF65-F5344CB8AC3E}">
        <p14:creationId xmlns:p14="http://schemas.microsoft.com/office/powerpoint/2010/main" val="648835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D8631-6A2F-4118-A226-F24EECC99A1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42AFD43-172E-4D75-A6BF-5115970FA788}"/>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D5EC4682-D842-4701-84FC-5BBEC30333F2}"/>
              </a:ext>
            </a:extLst>
          </p:cNvPr>
          <p:cNvPicPr>
            <a:picLocks noChangeAspect="1"/>
          </p:cNvPicPr>
          <p:nvPr/>
        </p:nvPicPr>
        <p:blipFill>
          <a:blip r:embed="rId2"/>
          <a:stretch>
            <a:fillRect/>
          </a:stretch>
        </p:blipFill>
        <p:spPr>
          <a:xfrm>
            <a:off x="427586" y="1659251"/>
            <a:ext cx="3817605" cy="1713028"/>
          </a:xfrm>
          <a:prstGeom prst="rect">
            <a:avLst/>
          </a:prstGeom>
        </p:spPr>
      </p:pic>
      <p:pic>
        <p:nvPicPr>
          <p:cNvPr id="5" name="Picture 4">
            <a:extLst>
              <a:ext uri="{FF2B5EF4-FFF2-40B4-BE49-F238E27FC236}">
                <a16:creationId xmlns:a16="http://schemas.microsoft.com/office/drawing/2014/main" id="{3FB93334-835E-4A40-B9C6-245B81648228}"/>
              </a:ext>
            </a:extLst>
          </p:cNvPr>
          <p:cNvPicPr>
            <a:picLocks noChangeAspect="1"/>
          </p:cNvPicPr>
          <p:nvPr/>
        </p:nvPicPr>
        <p:blipFill>
          <a:blip r:embed="rId3"/>
          <a:stretch>
            <a:fillRect/>
          </a:stretch>
        </p:blipFill>
        <p:spPr>
          <a:xfrm>
            <a:off x="4303380" y="2068167"/>
            <a:ext cx="4840620" cy="1709035"/>
          </a:xfrm>
          <a:prstGeom prst="rect">
            <a:avLst/>
          </a:prstGeom>
        </p:spPr>
      </p:pic>
      <p:pic>
        <p:nvPicPr>
          <p:cNvPr id="6" name="Picture 5">
            <a:extLst>
              <a:ext uri="{FF2B5EF4-FFF2-40B4-BE49-F238E27FC236}">
                <a16:creationId xmlns:a16="http://schemas.microsoft.com/office/drawing/2014/main" id="{EE7B72B3-62F8-4DB6-95BD-B2D187AA31CF}"/>
              </a:ext>
            </a:extLst>
          </p:cNvPr>
          <p:cNvPicPr>
            <a:picLocks noChangeAspect="1"/>
          </p:cNvPicPr>
          <p:nvPr/>
        </p:nvPicPr>
        <p:blipFill>
          <a:blip r:embed="rId4"/>
          <a:stretch>
            <a:fillRect/>
          </a:stretch>
        </p:blipFill>
        <p:spPr>
          <a:xfrm>
            <a:off x="296130" y="3931322"/>
            <a:ext cx="5628580" cy="1598570"/>
          </a:xfrm>
          <a:prstGeom prst="rect">
            <a:avLst/>
          </a:prstGeom>
        </p:spPr>
      </p:pic>
      <p:pic>
        <p:nvPicPr>
          <p:cNvPr id="7" name="Picture 6">
            <a:extLst>
              <a:ext uri="{FF2B5EF4-FFF2-40B4-BE49-F238E27FC236}">
                <a16:creationId xmlns:a16="http://schemas.microsoft.com/office/drawing/2014/main" id="{69A8EE27-1A0A-42CD-B28A-E96C8ECAAD0F}"/>
              </a:ext>
            </a:extLst>
          </p:cNvPr>
          <p:cNvPicPr>
            <a:picLocks noChangeAspect="1"/>
          </p:cNvPicPr>
          <p:nvPr/>
        </p:nvPicPr>
        <p:blipFill>
          <a:blip r:embed="rId5"/>
          <a:stretch>
            <a:fillRect/>
          </a:stretch>
        </p:blipFill>
        <p:spPr>
          <a:xfrm>
            <a:off x="3920645" y="4997486"/>
            <a:ext cx="5035863" cy="1579430"/>
          </a:xfrm>
          <a:prstGeom prst="rect">
            <a:avLst/>
          </a:prstGeom>
        </p:spPr>
      </p:pic>
    </p:spTree>
    <p:extLst>
      <p:ext uri="{BB962C8B-B14F-4D97-AF65-F5344CB8AC3E}">
        <p14:creationId xmlns:p14="http://schemas.microsoft.com/office/powerpoint/2010/main" val="4277355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19906-5E70-4DEE-A0C7-AF10ABBAAEE3}"/>
              </a:ext>
            </a:extLst>
          </p:cNvPr>
          <p:cNvSpPr>
            <a:spLocks noGrp="1"/>
          </p:cNvSpPr>
          <p:nvPr>
            <p:ph type="title"/>
          </p:nvPr>
        </p:nvSpPr>
        <p:spPr/>
        <p:txBody>
          <a:bodyPr/>
          <a:lstStyle/>
          <a:p>
            <a:r>
              <a:rPr lang="en-US" dirty="0"/>
              <a:t>Problems with Using Binomial Names to Identify Taxa</a:t>
            </a:r>
          </a:p>
        </p:txBody>
      </p:sp>
      <p:sp>
        <p:nvSpPr>
          <p:cNvPr id="3" name="Content Placeholder 2">
            <a:extLst>
              <a:ext uri="{FF2B5EF4-FFF2-40B4-BE49-F238E27FC236}">
                <a16:creationId xmlns:a16="http://schemas.microsoft.com/office/drawing/2014/main" id="{2E43B3D3-C750-4074-9CBD-662D6FCF3D0A}"/>
              </a:ext>
            </a:extLst>
          </p:cNvPr>
          <p:cNvSpPr>
            <a:spLocks noGrp="1"/>
          </p:cNvSpPr>
          <p:nvPr>
            <p:ph idx="1"/>
          </p:nvPr>
        </p:nvSpPr>
        <p:spPr/>
        <p:txBody>
          <a:bodyPr/>
          <a:lstStyle/>
          <a:p>
            <a:r>
              <a:rPr lang="en-US" dirty="0"/>
              <a:t>Synonymy: many words for one meaning</a:t>
            </a:r>
          </a:p>
          <a:p>
            <a:pPr lvl="1"/>
            <a:r>
              <a:rPr lang="en-US" dirty="0"/>
              <a:t> </a:t>
            </a:r>
            <a:r>
              <a:rPr lang="en-US" i="1" dirty="0"/>
              <a:t>Drosophila melanogaster = </a:t>
            </a:r>
            <a:r>
              <a:rPr lang="en-US" i="1" dirty="0" err="1"/>
              <a:t>Sophophora</a:t>
            </a:r>
            <a:r>
              <a:rPr lang="en-US" i="1" dirty="0"/>
              <a:t> </a:t>
            </a:r>
            <a:r>
              <a:rPr lang="en-US" i="1" dirty="0" err="1"/>
              <a:t>melanagoster</a:t>
            </a:r>
            <a:r>
              <a:rPr lang="en-US" i="1" dirty="0"/>
              <a:t> </a:t>
            </a:r>
          </a:p>
          <a:p>
            <a:r>
              <a:rPr lang="en-US" dirty="0"/>
              <a:t>Polysemy: one word for multiple meanings</a:t>
            </a:r>
          </a:p>
          <a:p>
            <a:pPr lvl="1"/>
            <a:r>
              <a:rPr lang="en-US" i="1" dirty="0"/>
              <a:t>Echidna</a:t>
            </a:r>
            <a:r>
              <a:rPr lang="en-US" dirty="0"/>
              <a:t> Cuvier 1791 = ant eater; </a:t>
            </a:r>
            <a:r>
              <a:rPr lang="en-US" i="1" dirty="0"/>
              <a:t>Echidna </a:t>
            </a:r>
            <a:r>
              <a:rPr lang="en-US" dirty="0"/>
              <a:t>Forster 1777 = eel</a:t>
            </a:r>
          </a:p>
          <a:p>
            <a:pPr lvl="1"/>
            <a:r>
              <a:rPr lang="en-US" dirty="0"/>
              <a:t>Taxonomic revisions</a:t>
            </a:r>
          </a:p>
        </p:txBody>
      </p:sp>
    </p:spTree>
    <p:extLst>
      <p:ext uri="{BB962C8B-B14F-4D97-AF65-F5344CB8AC3E}">
        <p14:creationId xmlns:p14="http://schemas.microsoft.com/office/powerpoint/2010/main" val="1903499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C1AC61-F51C-4AEB-9D82-6A758A6F6FB6}"/>
              </a:ext>
            </a:extLst>
          </p:cNvPr>
          <p:cNvPicPr>
            <a:picLocks noChangeAspect="1"/>
          </p:cNvPicPr>
          <p:nvPr/>
        </p:nvPicPr>
        <p:blipFill>
          <a:blip r:embed="rId2"/>
          <a:stretch>
            <a:fillRect/>
          </a:stretch>
        </p:blipFill>
        <p:spPr>
          <a:xfrm>
            <a:off x="0" y="611246"/>
            <a:ext cx="9144000" cy="3557326"/>
          </a:xfrm>
          <a:prstGeom prst="rect">
            <a:avLst/>
          </a:prstGeom>
        </p:spPr>
      </p:pic>
      <p:sp>
        <p:nvSpPr>
          <p:cNvPr id="6" name="TextBox 5">
            <a:extLst>
              <a:ext uri="{FF2B5EF4-FFF2-40B4-BE49-F238E27FC236}">
                <a16:creationId xmlns:a16="http://schemas.microsoft.com/office/drawing/2014/main" id="{3B01E54C-3EEB-4F82-97BC-D267538C8475}"/>
              </a:ext>
            </a:extLst>
          </p:cNvPr>
          <p:cNvSpPr txBox="1"/>
          <p:nvPr/>
        </p:nvSpPr>
        <p:spPr>
          <a:xfrm>
            <a:off x="1064029" y="5561215"/>
            <a:ext cx="7914346" cy="646331"/>
          </a:xfrm>
          <a:prstGeom prst="rect">
            <a:avLst/>
          </a:prstGeom>
          <a:noFill/>
        </p:spPr>
        <p:txBody>
          <a:bodyPr wrap="none" rtlCol="0">
            <a:spAutoFit/>
          </a:bodyPr>
          <a:lstStyle/>
          <a:p>
            <a:r>
              <a:rPr lang="en-US" dirty="0">
                <a:hlinkClick r:id="rId3"/>
              </a:rPr>
              <a:t>https://academic.oup.com/sysbio/article-abstract/65/4/561/1753624</a:t>
            </a:r>
            <a:endParaRPr lang="en-US" dirty="0"/>
          </a:p>
          <a:p>
            <a:r>
              <a:rPr lang="en-US" dirty="0"/>
              <a:t>Franz et al (2016)</a:t>
            </a:r>
          </a:p>
        </p:txBody>
      </p:sp>
    </p:spTree>
    <p:extLst>
      <p:ext uri="{BB962C8B-B14F-4D97-AF65-F5344CB8AC3E}">
        <p14:creationId xmlns:p14="http://schemas.microsoft.com/office/powerpoint/2010/main" val="1083921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3C76D-2DC5-4933-81D9-B837AA3E83D0}"/>
              </a:ext>
            </a:extLst>
          </p:cNvPr>
          <p:cNvSpPr>
            <a:spLocks noGrp="1"/>
          </p:cNvSpPr>
          <p:nvPr>
            <p:ph type="title"/>
          </p:nvPr>
        </p:nvSpPr>
        <p:spPr/>
        <p:txBody>
          <a:bodyPr/>
          <a:lstStyle/>
          <a:p>
            <a:r>
              <a:rPr lang="en-US" dirty="0"/>
              <a:t>Solution: Use Taxonomic Concept (Labels)</a:t>
            </a:r>
          </a:p>
        </p:txBody>
      </p:sp>
      <p:sp>
        <p:nvSpPr>
          <p:cNvPr id="3" name="Content Placeholder 2">
            <a:extLst>
              <a:ext uri="{FF2B5EF4-FFF2-40B4-BE49-F238E27FC236}">
                <a16:creationId xmlns:a16="http://schemas.microsoft.com/office/drawing/2014/main" id="{58FE3049-1483-4C52-AE0E-F7E046092696}"/>
              </a:ext>
            </a:extLst>
          </p:cNvPr>
          <p:cNvSpPr>
            <a:spLocks noGrp="1"/>
          </p:cNvSpPr>
          <p:nvPr>
            <p:ph idx="1"/>
          </p:nvPr>
        </p:nvSpPr>
        <p:spPr/>
        <p:txBody>
          <a:bodyPr/>
          <a:lstStyle/>
          <a:p>
            <a:r>
              <a:rPr lang="en-US" i="1" dirty="0" err="1"/>
              <a:t>Microcebus</a:t>
            </a:r>
            <a:r>
              <a:rPr lang="en-US" i="1" dirty="0"/>
              <a:t> </a:t>
            </a:r>
            <a:r>
              <a:rPr lang="en-US" dirty="0"/>
              <a:t>sec. Groves (2005)</a:t>
            </a:r>
          </a:p>
          <a:p>
            <a:r>
              <a:rPr lang="en-US" i="1" dirty="0" err="1"/>
              <a:t>Microcebus</a:t>
            </a:r>
            <a:r>
              <a:rPr lang="en-US" i="1" dirty="0"/>
              <a:t> </a:t>
            </a:r>
            <a:r>
              <a:rPr lang="en-US" dirty="0"/>
              <a:t>sec. Groves (1993)</a:t>
            </a:r>
          </a:p>
          <a:p>
            <a:endParaRPr lang="en-US" i="1" dirty="0"/>
          </a:p>
          <a:p>
            <a:pPr marL="0" indent="0">
              <a:buNone/>
            </a:pPr>
            <a:r>
              <a:rPr lang="en-US" sz="1100" i="1" dirty="0"/>
              <a:t>Groves C.P. 2005. Order Primates. In: Wilson D.E., Reeder D.M., editors. Mammal species of</a:t>
            </a:r>
          </a:p>
          <a:p>
            <a:pPr marL="0" indent="0">
              <a:buNone/>
            </a:pPr>
            <a:r>
              <a:rPr lang="en-US" sz="1100" i="1" dirty="0"/>
              <a:t>the world, a taxonomic and geographic reference, third edition. Johns Hopkins University</a:t>
            </a:r>
          </a:p>
          <a:p>
            <a:pPr marL="0" indent="0">
              <a:buNone/>
            </a:pPr>
            <a:r>
              <a:rPr lang="en-US" sz="1100" i="1" dirty="0"/>
              <a:t>Press, Baltimore, Maryland, pp. 111–184.</a:t>
            </a:r>
          </a:p>
          <a:p>
            <a:pPr marL="0" indent="0">
              <a:buNone/>
            </a:pPr>
            <a:r>
              <a:rPr lang="en-US" sz="1100" i="1" dirty="0"/>
              <a:t>Groves C.P. 1993. Order Primates. In: Wilson D.E., Reeder D.M., editors. Mammal species of</a:t>
            </a:r>
          </a:p>
          <a:p>
            <a:pPr marL="0" indent="0">
              <a:buNone/>
            </a:pPr>
            <a:r>
              <a:rPr lang="en-US" sz="1100" i="1" dirty="0"/>
              <a:t>the world, a taxonomic and geographic reference, second edition. Smithsonian Institution</a:t>
            </a:r>
          </a:p>
          <a:p>
            <a:pPr marL="0" indent="0">
              <a:buNone/>
            </a:pPr>
            <a:r>
              <a:rPr lang="en-US" sz="1100" i="1" dirty="0"/>
              <a:t>Press, Washington, D.C., pp. 243–277.</a:t>
            </a:r>
          </a:p>
        </p:txBody>
      </p:sp>
    </p:spTree>
    <p:extLst>
      <p:ext uri="{BB962C8B-B14F-4D97-AF65-F5344CB8AC3E}">
        <p14:creationId xmlns:p14="http://schemas.microsoft.com/office/powerpoint/2010/main" val="702397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0FF2A4-0AED-4227-8C8D-09FAC3572628}"/>
              </a:ext>
            </a:extLst>
          </p:cNvPr>
          <p:cNvSpPr>
            <a:spLocks noGrp="1"/>
          </p:cNvSpPr>
          <p:nvPr>
            <p:ph type="title"/>
          </p:nvPr>
        </p:nvSpPr>
        <p:spPr/>
        <p:txBody>
          <a:bodyPr/>
          <a:lstStyle/>
          <a:p>
            <a:r>
              <a:rPr lang="en-US" dirty="0"/>
              <a:t>Project Overview</a:t>
            </a:r>
          </a:p>
        </p:txBody>
      </p:sp>
      <p:sp>
        <p:nvSpPr>
          <p:cNvPr id="5" name="Content Placeholder 4">
            <a:extLst>
              <a:ext uri="{FF2B5EF4-FFF2-40B4-BE49-F238E27FC236}">
                <a16:creationId xmlns:a16="http://schemas.microsoft.com/office/drawing/2014/main" id="{EBCC54D1-EAE9-42DE-9573-5DA17DC9407F}"/>
              </a:ext>
            </a:extLst>
          </p:cNvPr>
          <p:cNvSpPr>
            <a:spLocks noGrp="1"/>
          </p:cNvSpPr>
          <p:nvPr>
            <p:ph sz="half" idx="1"/>
          </p:nvPr>
        </p:nvSpPr>
        <p:spPr/>
        <p:txBody>
          <a:bodyPr/>
          <a:lstStyle/>
          <a:p>
            <a:pPr marL="0" lvl="0" indent="0" algn="ctr" defTabSz="914400">
              <a:lnSpc>
                <a:spcPct val="90000"/>
              </a:lnSpc>
              <a:spcBef>
                <a:spcPts val="1000"/>
              </a:spcBef>
              <a:spcAft>
                <a:spcPts val="0"/>
              </a:spcAft>
              <a:buClrTx/>
              <a:buNone/>
            </a:pPr>
            <a:r>
              <a:rPr lang="en-US" sz="2400" dirty="0">
                <a:solidFill>
                  <a:prstClr val="black"/>
                </a:solidFill>
                <a:latin typeface="Calibri" panose="020F0502020204030204"/>
              </a:rPr>
              <a:t>Financed through the European Union’s Horizon 2020 research and innovation program under the Marie </a:t>
            </a:r>
            <a:r>
              <a:rPr lang="en-US" sz="2400" dirty="0" err="1">
                <a:solidFill>
                  <a:prstClr val="black"/>
                </a:solidFill>
                <a:latin typeface="Calibri" panose="020F0502020204030204"/>
              </a:rPr>
              <a:t>Sklodovska</a:t>
            </a:r>
            <a:r>
              <a:rPr lang="en-US" sz="2400" dirty="0">
                <a:solidFill>
                  <a:prstClr val="black"/>
                </a:solidFill>
                <a:latin typeface="Calibri" panose="020F0502020204030204"/>
              </a:rPr>
              <a:t>-Curie grant agreement No. 642241. Responsibility for the information and views set out in this report lies entirely with the authors.</a:t>
            </a:r>
          </a:p>
          <a:p>
            <a:pPr marL="0" indent="0" algn="ctr">
              <a:buNone/>
            </a:pPr>
            <a:endParaRPr lang="en-US" dirty="0"/>
          </a:p>
        </p:txBody>
      </p:sp>
      <p:pic>
        <p:nvPicPr>
          <p:cNvPr id="8" name="Picture 7">
            <a:extLst>
              <a:ext uri="{FF2B5EF4-FFF2-40B4-BE49-F238E27FC236}">
                <a16:creationId xmlns:a16="http://schemas.microsoft.com/office/drawing/2014/main" id="{EFBB9C1A-DBF3-4646-AC18-00D04D701D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3454" y="2222287"/>
            <a:ext cx="2031749" cy="1357886"/>
          </a:xfrm>
          <a:prstGeom prst="rect">
            <a:avLst/>
          </a:prstGeom>
        </p:spPr>
      </p:pic>
      <p:pic>
        <p:nvPicPr>
          <p:cNvPr id="9" name="Picture 8">
            <a:extLst>
              <a:ext uri="{FF2B5EF4-FFF2-40B4-BE49-F238E27FC236}">
                <a16:creationId xmlns:a16="http://schemas.microsoft.com/office/drawing/2014/main" id="{68268DF6-E90C-4E12-A413-28F9028996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7320" y="3580173"/>
            <a:ext cx="2091261" cy="1038527"/>
          </a:xfrm>
          <a:prstGeom prst="rect">
            <a:avLst/>
          </a:prstGeom>
        </p:spPr>
      </p:pic>
      <p:pic>
        <p:nvPicPr>
          <p:cNvPr id="10" name="Picture 9">
            <a:extLst>
              <a:ext uri="{FF2B5EF4-FFF2-40B4-BE49-F238E27FC236}">
                <a16:creationId xmlns:a16="http://schemas.microsoft.com/office/drawing/2014/main" id="{64B67C0D-F142-4179-B094-8A9AC98A26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0045" y="5159995"/>
            <a:ext cx="1818565" cy="454641"/>
          </a:xfrm>
          <a:prstGeom prst="rect">
            <a:avLst/>
          </a:prstGeom>
        </p:spPr>
      </p:pic>
      <p:pic>
        <p:nvPicPr>
          <p:cNvPr id="13" name="Picture 12">
            <a:extLst>
              <a:ext uri="{FF2B5EF4-FFF2-40B4-BE49-F238E27FC236}">
                <a16:creationId xmlns:a16="http://schemas.microsoft.com/office/drawing/2014/main" id="{BB2705F0-DB24-4C09-8FBE-764583AAF2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8531" y="4483418"/>
            <a:ext cx="2141592" cy="454641"/>
          </a:xfrm>
          <a:prstGeom prst="rect">
            <a:avLst/>
          </a:prstGeom>
        </p:spPr>
      </p:pic>
    </p:spTree>
    <p:extLst>
      <p:ext uri="{BB962C8B-B14F-4D97-AF65-F5344CB8AC3E}">
        <p14:creationId xmlns:p14="http://schemas.microsoft.com/office/powerpoint/2010/main" val="15516706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A6B7DB9F-A921-4CFA-BC0F-2015CF033698}"/>
              </a:ext>
            </a:extLst>
          </p:cNvPr>
          <p:cNvPicPr>
            <a:picLocks noChangeAspect="1"/>
          </p:cNvPicPr>
          <p:nvPr/>
        </p:nvPicPr>
        <p:blipFill>
          <a:blip r:embed="rId2"/>
          <a:stretch>
            <a:fillRect/>
          </a:stretch>
        </p:blipFill>
        <p:spPr>
          <a:xfrm>
            <a:off x="2673" y="335280"/>
            <a:ext cx="9093638" cy="6156960"/>
          </a:xfrm>
          <a:prstGeom prst="rect">
            <a:avLst/>
          </a:prstGeom>
        </p:spPr>
      </p:pic>
    </p:spTree>
    <p:extLst>
      <p:ext uri="{BB962C8B-B14F-4D97-AF65-F5344CB8AC3E}">
        <p14:creationId xmlns:p14="http://schemas.microsoft.com/office/powerpoint/2010/main" val="24067729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11" name="Rectangle 10">
            <a:extLst>
              <a:ext uri="{FF2B5EF4-FFF2-40B4-BE49-F238E27FC236}">
                <a16:creationId xmlns:a16="http://schemas.microsoft.com/office/drawing/2014/main" id="{A4AC5506-6312-4701-8D3C-40187889A94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a:extLst>
              <a:ext uri="{FF2B5EF4-FFF2-40B4-BE49-F238E27FC236}">
                <a16:creationId xmlns:a16="http://schemas.microsoft.com/office/drawing/2014/main" id="{A7DD346A-41C3-426B-8999-02784311147A}"/>
              </a:ext>
            </a:extLst>
          </p:cNvPr>
          <p:cNvPicPr>
            <a:picLocks noGrp="1" noChangeAspect="1"/>
          </p:cNvPicPr>
          <p:nvPr>
            <p:ph idx="1"/>
          </p:nvPr>
        </p:nvPicPr>
        <p:blipFill>
          <a:blip r:embed="rId3"/>
          <a:stretch>
            <a:fillRect/>
          </a:stretch>
        </p:blipFill>
        <p:spPr>
          <a:xfrm>
            <a:off x="482600" y="1827627"/>
            <a:ext cx="8178799" cy="4089399"/>
          </a:xfrm>
          <a:prstGeom prst="rect">
            <a:avLst/>
          </a:prstGeom>
        </p:spPr>
      </p:pic>
      <p:sp>
        <p:nvSpPr>
          <p:cNvPr id="2" name="Title 1">
            <a:extLst>
              <a:ext uri="{FF2B5EF4-FFF2-40B4-BE49-F238E27FC236}">
                <a16:creationId xmlns:a16="http://schemas.microsoft.com/office/drawing/2014/main" id="{49DFF31F-1254-4E5F-AA14-F2C95E7978C5}"/>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gn="ctr"/>
            <a:r>
              <a:rPr lang="en-US" sz="2800" kern="1200">
                <a:solidFill>
                  <a:schemeClr val="bg1"/>
                </a:solidFill>
                <a:latin typeface="+mj-lt"/>
                <a:ea typeface="+mj-ea"/>
                <a:cs typeface="+mj-cs"/>
              </a:rPr>
              <a:t>What is OpenBiodiv?</a:t>
            </a:r>
          </a:p>
        </p:txBody>
      </p:sp>
    </p:spTree>
    <p:extLst>
      <p:ext uri="{BB962C8B-B14F-4D97-AF65-F5344CB8AC3E}">
        <p14:creationId xmlns:p14="http://schemas.microsoft.com/office/powerpoint/2010/main" val="7224957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A4AC5506-6312-4701-8D3C-40187889A94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CDB1F70B-81A6-441F-B4AD-C09D11F4F1C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49182" y="1675227"/>
            <a:ext cx="7645634" cy="4394199"/>
          </a:xfrm>
          <a:prstGeom prst="rect">
            <a:avLst/>
          </a:prstGeom>
        </p:spPr>
      </p:pic>
      <p:sp>
        <p:nvSpPr>
          <p:cNvPr id="2" name="Title 1">
            <a:extLst>
              <a:ext uri="{FF2B5EF4-FFF2-40B4-BE49-F238E27FC236}">
                <a16:creationId xmlns:a16="http://schemas.microsoft.com/office/drawing/2014/main" id="{48474BA5-99E5-4CA9-8D2E-8833C3543FC5}"/>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gn="ctr"/>
            <a:r>
              <a:rPr lang="en-US" sz="2800" kern="1200" dirty="0">
                <a:solidFill>
                  <a:schemeClr val="bg1"/>
                </a:solidFill>
                <a:latin typeface="+mj-lt"/>
                <a:ea typeface="+mj-ea"/>
                <a:cs typeface="+mj-cs"/>
              </a:rPr>
              <a:t>Where is data obtained from?</a:t>
            </a:r>
          </a:p>
        </p:txBody>
      </p:sp>
    </p:spTree>
    <p:extLst>
      <p:ext uri="{BB962C8B-B14F-4D97-AF65-F5344CB8AC3E}">
        <p14:creationId xmlns:p14="http://schemas.microsoft.com/office/powerpoint/2010/main" val="1645448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21A57-320F-43C3-B910-E6F14B87D7B0}"/>
              </a:ext>
            </a:extLst>
          </p:cNvPr>
          <p:cNvSpPr>
            <a:spLocks noGrp="1"/>
          </p:cNvSpPr>
          <p:nvPr>
            <p:ph type="title"/>
          </p:nvPr>
        </p:nvSpPr>
        <p:spPr/>
        <p:txBody>
          <a:bodyPr/>
          <a:lstStyle/>
          <a:p>
            <a:endParaRPr lang="en-US"/>
          </a:p>
        </p:txBody>
      </p:sp>
      <p:pic>
        <p:nvPicPr>
          <p:cNvPr id="4" name="Content Placeholder 2">
            <a:extLst>
              <a:ext uri="{FF2B5EF4-FFF2-40B4-BE49-F238E27FC236}">
                <a16:creationId xmlns:a16="http://schemas.microsoft.com/office/drawing/2014/main" id="{AE6D1DC7-2498-4ECC-9AF5-E52EB7ADBEB8}"/>
              </a:ext>
            </a:extLst>
          </p:cNvPr>
          <p:cNvPicPr>
            <a:picLocks noGrp="1" noChangeAspect="1"/>
          </p:cNvPicPr>
          <p:nvPr>
            <p:ph idx="1"/>
          </p:nvPr>
        </p:nvPicPr>
        <p:blipFill>
          <a:blip r:embed="rId3"/>
          <a:stretch>
            <a:fillRect/>
          </a:stretch>
        </p:blipFill>
        <p:spPr>
          <a:xfrm>
            <a:off x="0" y="761322"/>
            <a:ext cx="9149449" cy="5594507"/>
          </a:xfrm>
          <a:prstGeom prst="rect">
            <a:avLst/>
          </a:prstGeom>
        </p:spPr>
      </p:pic>
      <p:pic>
        <p:nvPicPr>
          <p:cNvPr id="3" name="Picture 2">
            <a:extLst>
              <a:ext uri="{FF2B5EF4-FFF2-40B4-BE49-F238E27FC236}">
                <a16:creationId xmlns:a16="http://schemas.microsoft.com/office/drawing/2014/main" id="{31DB222E-BDB5-4698-ACA5-B9B47061C89E}"/>
              </a:ext>
            </a:extLst>
          </p:cNvPr>
          <p:cNvPicPr>
            <a:picLocks noChangeAspect="1"/>
          </p:cNvPicPr>
          <p:nvPr/>
        </p:nvPicPr>
        <p:blipFill>
          <a:blip r:embed="rId4"/>
          <a:stretch>
            <a:fillRect/>
          </a:stretch>
        </p:blipFill>
        <p:spPr>
          <a:xfrm>
            <a:off x="230431" y="1448710"/>
            <a:ext cx="2581275" cy="638175"/>
          </a:xfrm>
          <a:prstGeom prst="rect">
            <a:avLst/>
          </a:prstGeom>
        </p:spPr>
      </p:pic>
    </p:spTree>
    <p:extLst>
      <p:ext uri="{BB962C8B-B14F-4D97-AF65-F5344CB8AC3E}">
        <p14:creationId xmlns:p14="http://schemas.microsoft.com/office/powerpoint/2010/main" val="10536007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9A5D-83D0-47D3-A2F2-1C67A29B34E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F917063-A1B4-4901-96D9-5AF19EBA47B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59B8799-6BEB-4569-8652-D2700FD25CC4}"/>
              </a:ext>
            </a:extLst>
          </p:cNvPr>
          <p:cNvPicPr>
            <a:picLocks noChangeAspect="1"/>
          </p:cNvPicPr>
          <p:nvPr/>
        </p:nvPicPr>
        <p:blipFill>
          <a:blip r:embed="rId3"/>
          <a:stretch>
            <a:fillRect/>
          </a:stretch>
        </p:blipFill>
        <p:spPr>
          <a:xfrm>
            <a:off x="0" y="661441"/>
            <a:ext cx="9144000" cy="5715000"/>
          </a:xfrm>
          <a:prstGeom prst="rect">
            <a:avLst/>
          </a:prstGeom>
        </p:spPr>
      </p:pic>
    </p:spTree>
    <p:extLst>
      <p:ext uri="{BB962C8B-B14F-4D97-AF65-F5344CB8AC3E}">
        <p14:creationId xmlns:p14="http://schemas.microsoft.com/office/powerpoint/2010/main" val="5135648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18E4B-370E-4039-966C-7AB8B66698B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97CECA1-20EF-4760-9F03-A786C5AB660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46B0136-3537-4666-B3F7-FBA0C599433D}"/>
              </a:ext>
            </a:extLst>
          </p:cNvPr>
          <p:cNvPicPr>
            <a:picLocks noChangeAspect="1"/>
          </p:cNvPicPr>
          <p:nvPr/>
        </p:nvPicPr>
        <p:blipFill>
          <a:blip r:embed="rId2"/>
          <a:stretch>
            <a:fillRect/>
          </a:stretch>
        </p:blipFill>
        <p:spPr>
          <a:xfrm>
            <a:off x="0" y="976312"/>
            <a:ext cx="9144000" cy="4905375"/>
          </a:xfrm>
          <a:prstGeom prst="rect">
            <a:avLst/>
          </a:prstGeom>
        </p:spPr>
      </p:pic>
    </p:spTree>
    <p:extLst>
      <p:ext uri="{BB962C8B-B14F-4D97-AF65-F5344CB8AC3E}">
        <p14:creationId xmlns:p14="http://schemas.microsoft.com/office/powerpoint/2010/main" val="29189784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A4AC5506-6312-4701-8D3C-40187889A94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474BA5-99E5-4CA9-8D2E-8833C3543FC5}"/>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gn="ctr"/>
            <a:r>
              <a:rPr lang="en-US" sz="2800" kern="1200" dirty="0">
                <a:solidFill>
                  <a:schemeClr val="bg1"/>
                </a:solidFill>
                <a:latin typeface="+mj-lt"/>
                <a:ea typeface="+mj-ea"/>
                <a:cs typeface="+mj-cs"/>
              </a:rPr>
              <a:t>RDF-</a:t>
            </a:r>
            <a:r>
              <a:rPr lang="en-US" sz="2800" kern="1200" dirty="0" err="1">
                <a:solidFill>
                  <a:schemeClr val="bg1"/>
                </a:solidFill>
                <a:latin typeface="+mj-lt"/>
                <a:ea typeface="+mj-ea"/>
                <a:cs typeface="+mj-cs"/>
              </a:rPr>
              <a:t>ization</a:t>
            </a:r>
            <a:r>
              <a:rPr lang="en-US" sz="2800" kern="1200" dirty="0">
                <a:solidFill>
                  <a:schemeClr val="bg1"/>
                </a:solidFill>
                <a:latin typeface="+mj-lt"/>
                <a:ea typeface="+mj-ea"/>
                <a:cs typeface="+mj-cs"/>
              </a:rPr>
              <a:t> with </a:t>
            </a:r>
            <a:r>
              <a:rPr lang="en-US" sz="2800" kern="1200" dirty="0" err="1">
                <a:solidFill>
                  <a:schemeClr val="bg1"/>
                </a:solidFill>
                <a:latin typeface="+mj-lt"/>
                <a:ea typeface="+mj-ea"/>
                <a:cs typeface="+mj-cs"/>
              </a:rPr>
              <a:t>ropenbio</a:t>
            </a:r>
            <a:endParaRPr lang="en-US" sz="2800" kern="1200" dirty="0">
              <a:solidFill>
                <a:schemeClr val="bg1"/>
              </a:solidFill>
              <a:latin typeface="+mj-lt"/>
              <a:ea typeface="+mj-ea"/>
              <a:cs typeface="+mj-cs"/>
            </a:endParaRPr>
          </a:p>
        </p:txBody>
      </p:sp>
      <p:sp>
        <p:nvSpPr>
          <p:cNvPr id="4" name="Content Placeholder 3">
            <a:extLst>
              <a:ext uri="{FF2B5EF4-FFF2-40B4-BE49-F238E27FC236}">
                <a16:creationId xmlns:a16="http://schemas.microsoft.com/office/drawing/2014/main" id="{7E3D1154-59B1-4055-819A-676CAE943756}"/>
              </a:ext>
            </a:extLst>
          </p:cNvPr>
          <p:cNvSpPr>
            <a:spLocks noGrp="1"/>
          </p:cNvSpPr>
          <p:nvPr>
            <p:ph idx="1"/>
          </p:nvPr>
        </p:nvSpPr>
        <p:spPr/>
        <p:txBody>
          <a:bodyPr>
            <a:normAutofit/>
          </a:bodyPr>
          <a:lstStyle/>
          <a:p>
            <a:pPr marL="914400" lvl="1" indent="-457200">
              <a:buFont typeface="+mj-lt"/>
              <a:buAutoNum type="arabicPeriod"/>
            </a:pPr>
            <a:r>
              <a:rPr lang="en-US" dirty="0"/>
              <a:t>Data gathering</a:t>
            </a:r>
          </a:p>
          <a:p>
            <a:pPr marL="914400" lvl="1" indent="-457200">
              <a:buFont typeface="+mj-lt"/>
              <a:buAutoNum type="arabicPeriod"/>
            </a:pPr>
            <a:r>
              <a:rPr lang="en-US" dirty="0"/>
              <a:t>Extraction</a:t>
            </a:r>
          </a:p>
          <a:p>
            <a:pPr marL="914400" lvl="1" indent="-457200">
              <a:buFont typeface="+mj-lt"/>
              <a:buAutoNum type="arabicPeriod"/>
            </a:pPr>
            <a:r>
              <a:rPr lang="en-US" dirty="0"/>
              <a:t>Serialization</a:t>
            </a:r>
          </a:p>
          <a:p>
            <a:pPr marL="914400" lvl="1" indent="-457200">
              <a:buFont typeface="+mj-lt"/>
              <a:buAutoNum type="arabicPeriod"/>
            </a:pPr>
            <a:r>
              <a:rPr lang="en-US" dirty="0"/>
              <a:t>Submission to the database</a:t>
            </a:r>
          </a:p>
        </p:txBody>
      </p:sp>
    </p:spTree>
    <p:extLst>
      <p:ext uri="{BB962C8B-B14F-4D97-AF65-F5344CB8AC3E}">
        <p14:creationId xmlns:p14="http://schemas.microsoft.com/office/powerpoint/2010/main" val="21993149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A4AC5506-6312-4701-8D3C-40187889A94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474BA5-99E5-4CA9-8D2E-8833C3543FC5}"/>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gn="ctr"/>
            <a:r>
              <a:rPr lang="en-US" sz="2800" kern="1200" dirty="0">
                <a:solidFill>
                  <a:schemeClr val="bg1"/>
                </a:solidFill>
                <a:latin typeface="+mj-lt"/>
                <a:ea typeface="+mj-ea"/>
                <a:cs typeface="+mj-cs"/>
              </a:rPr>
              <a:t>Extraction</a:t>
            </a:r>
          </a:p>
        </p:txBody>
      </p:sp>
      <p:sp>
        <p:nvSpPr>
          <p:cNvPr id="4" name="Content Placeholder 3">
            <a:extLst>
              <a:ext uri="{FF2B5EF4-FFF2-40B4-BE49-F238E27FC236}">
                <a16:creationId xmlns:a16="http://schemas.microsoft.com/office/drawing/2014/main" id="{7E3D1154-59B1-4055-819A-676CAE943756}"/>
              </a:ext>
            </a:extLst>
          </p:cNvPr>
          <p:cNvSpPr>
            <a:spLocks noGrp="1"/>
          </p:cNvSpPr>
          <p:nvPr>
            <p:ph idx="1"/>
          </p:nvPr>
        </p:nvSpPr>
        <p:spPr/>
        <p:txBody>
          <a:bodyPr>
            <a:normAutofit/>
          </a:bodyPr>
          <a:lstStyle/>
          <a:p>
            <a:pPr marL="0" indent="0">
              <a:buNone/>
            </a:pPr>
            <a:r>
              <a:rPr lang="en-US" dirty="0"/>
              <a:t>XML Document (node) </a:t>
            </a:r>
            <a:r>
              <a:rPr lang="en-US" dirty="0">
                <a:sym typeface="Wingdings" panose="05000000000000000000" pitchFamily="2" charset="2"/>
              </a:rPr>
              <a:t> RDF (Turtle)</a:t>
            </a:r>
          </a:p>
          <a:p>
            <a:pPr marL="514350" indent="-514350">
              <a:buFont typeface="+mj-lt"/>
              <a:buAutoNum type="arabicPeriod"/>
            </a:pPr>
            <a:r>
              <a:rPr lang="en-US" dirty="0"/>
              <a:t>Complexity reduction</a:t>
            </a:r>
          </a:p>
          <a:p>
            <a:pPr marL="514350" indent="-514350">
              <a:buFont typeface="+mj-lt"/>
              <a:buAutoNum type="arabicPeriod"/>
            </a:pPr>
            <a:r>
              <a:rPr lang="en-US" dirty="0"/>
              <a:t>Object construction:</a:t>
            </a:r>
          </a:p>
          <a:p>
            <a:pPr marL="971550" lvl="1" indent="-514350">
              <a:buFont typeface="+mj-lt"/>
              <a:buAutoNum type="arabicPeriod"/>
            </a:pPr>
            <a:r>
              <a:rPr lang="en-US" dirty="0"/>
              <a:t>Atom extraction</a:t>
            </a:r>
          </a:p>
          <a:p>
            <a:pPr marL="971550" lvl="1" indent="-514350">
              <a:buFont typeface="+mj-lt"/>
              <a:buAutoNum type="arabicPeriod"/>
            </a:pPr>
            <a:r>
              <a:rPr lang="en-US" dirty="0"/>
              <a:t>Lookup of identifiers (including external identifiers)</a:t>
            </a:r>
          </a:p>
          <a:p>
            <a:pPr marL="514350" indent="-514350">
              <a:buFont typeface="+mj-lt"/>
              <a:buAutoNum type="arabicPeriod"/>
            </a:pPr>
            <a:r>
              <a:rPr lang="en-US" dirty="0"/>
              <a:t>RDF-</a:t>
            </a:r>
            <a:r>
              <a:rPr lang="en-US" dirty="0" err="1"/>
              <a:t>ization</a:t>
            </a:r>
            <a:endParaRPr lang="en-US" dirty="0"/>
          </a:p>
          <a:p>
            <a:pPr marL="971550" lvl="1" indent="-514350">
              <a:buFont typeface="+mj-lt"/>
              <a:buAutoNum type="arabicPeriod"/>
            </a:pPr>
            <a:r>
              <a:rPr lang="en-US" dirty="0"/>
              <a:t>RDF-</a:t>
            </a:r>
            <a:r>
              <a:rPr lang="en-US" dirty="0" err="1"/>
              <a:t>ization</a:t>
            </a:r>
            <a:r>
              <a:rPr lang="en-US" dirty="0"/>
              <a:t> of individual object</a:t>
            </a:r>
          </a:p>
          <a:p>
            <a:pPr marL="971550" lvl="1" indent="-514350">
              <a:buFont typeface="+mj-lt"/>
              <a:buAutoNum type="arabicPeriod"/>
            </a:pPr>
            <a:r>
              <a:rPr lang="en-US" dirty="0"/>
              <a:t>“Connect” all of the objects that the extractor has created via appropriate predicates</a:t>
            </a:r>
          </a:p>
          <a:p>
            <a:pPr marL="971550" lvl="1" indent="-514350">
              <a:buFont typeface="+mj-lt"/>
              <a:buAutoNum type="arabicPeriod"/>
            </a:pPr>
            <a:endParaRPr lang="en-US" dirty="0"/>
          </a:p>
        </p:txBody>
      </p:sp>
    </p:spTree>
    <p:extLst>
      <p:ext uri="{BB962C8B-B14F-4D97-AF65-F5344CB8AC3E}">
        <p14:creationId xmlns:p14="http://schemas.microsoft.com/office/powerpoint/2010/main" val="36431958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D697E777-8077-48ED-861D-919762A4A5C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23">
            <a:extLst>
              <a:ext uri="{FF2B5EF4-FFF2-40B4-BE49-F238E27FC236}">
                <a16:creationId xmlns:a16="http://schemas.microsoft.com/office/drawing/2014/main" id="{48AF6BEF-7139-416D-8C2F-4AD91DA4724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3477753"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Rounded Rectangle 17">
            <a:extLst>
              <a:ext uri="{FF2B5EF4-FFF2-40B4-BE49-F238E27FC236}">
                <a16:creationId xmlns:a16="http://schemas.microsoft.com/office/drawing/2014/main" id="{03BFF6BD-7732-42A2-AEA2-7E4BC4FFCBE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9208" y="958640"/>
            <a:ext cx="4702194"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1" name="Picture 2" descr="https://lh3.googleusercontent.com/JjVivBXWwH4fpPLuQhVhyjHjfZ13Wsb69AA_Qc-M4shaYbPgLxhl5tdjXHgkJY3108WTA4MZaiKDk3zDZwGyPzo9JPtF5rThD0WeWhe62qJiVaWOOvooske5Gv_0az3ifPfn-I2z">
            <a:extLst>
              <a:ext uri="{FF2B5EF4-FFF2-40B4-BE49-F238E27FC236}">
                <a16:creationId xmlns:a16="http://schemas.microsoft.com/office/drawing/2014/main" id="{69DAF7E7-83EC-40E5-8689-A6E4550E60E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510" r="2" b="10683"/>
          <a:stretch/>
        </p:blipFill>
        <p:spPr bwMode="auto">
          <a:xfrm>
            <a:off x="4202779" y="1258529"/>
            <a:ext cx="4229140" cy="433020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0F3C1048-2CED-48DC-ACAF-4E40EB78F123}"/>
              </a:ext>
            </a:extLst>
          </p:cNvPr>
          <p:cNvSpPr>
            <a:spLocks noGrp="1"/>
          </p:cNvSpPr>
          <p:nvPr>
            <p:ph type="title"/>
          </p:nvPr>
        </p:nvSpPr>
        <p:spPr>
          <a:xfrm>
            <a:off x="607500" y="447188"/>
            <a:ext cx="2559813" cy="1559412"/>
          </a:xfrm>
        </p:spPr>
        <p:txBody>
          <a:bodyPr>
            <a:normAutofit/>
          </a:bodyPr>
          <a:lstStyle/>
          <a:p>
            <a:r>
              <a:rPr lang="en-US" sz="2800"/>
              <a:t>What About Machine Learning?</a:t>
            </a:r>
          </a:p>
        </p:txBody>
      </p:sp>
      <p:sp>
        <p:nvSpPr>
          <p:cNvPr id="5" name="Content Placeholder 4">
            <a:extLst>
              <a:ext uri="{FF2B5EF4-FFF2-40B4-BE49-F238E27FC236}">
                <a16:creationId xmlns:a16="http://schemas.microsoft.com/office/drawing/2014/main" id="{E7B34DEA-0A36-424E-9DB1-65398537107E}"/>
              </a:ext>
            </a:extLst>
          </p:cNvPr>
          <p:cNvSpPr>
            <a:spLocks noGrp="1"/>
          </p:cNvSpPr>
          <p:nvPr>
            <p:ph idx="1"/>
          </p:nvPr>
        </p:nvSpPr>
        <p:spPr>
          <a:xfrm>
            <a:off x="614034" y="2413000"/>
            <a:ext cx="2553279" cy="3632200"/>
          </a:xfrm>
        </p:spPr>
        <p:txBody>
          <a:bodyPr>
            <a:normAutofit fontScale="85000" lnSpcReduction="10000"/>
          </a:bodyPr>
          <a:lstStyle/>
          <a:p>
            <a:r>
              <a:rPr lang="en-US" sz="1400" dirty="0"/>
              <a:t>Create Vector Representations of Taxonomic Names</a:t>
            </a:r>
          </a:p>
          <a:p>
            <a:pPr lvl="1"/>
            <a:r>
              <a:rPr lang="en-US" sz="1200" dirty="0"/>
              <a:t>GLOVE</a:t>
            </a:r>
          </a:p>
          <a:p>
            <a:pPr lvl="1"/>
            <a:r>
              <a:rPr lang="en-US" sz="1200" dirty="0"/>
              <a:t>Word2Vec</a:t>
            </a:r>
          </a:p>
          <a:p>
            <a:r>
              <a:rPr lang="en-US" sz="1400" dirty="0"/>
              <a:t>Create Vector Representations of Images of Taxa</a:t>
            </a:r>
          </a:p>
          <a:p>
            <a:pPr lvl="1"/>
            <a:r>
              <a:rPr lang="en-US" sz="1200" dirty="0"/>
              <a:t>Inception-v3</a:t>
            </a:r>
          </a:p>
          <a:p>
            <a:pPr lvl="1"/>
            <a:r>
              <a:rPr lang="en-US" sz="1200" dirty="0" err="1"/>
              <a:t>ResNet</a:t>
            </a:r>
            <a:endParaRPr lang="en-US" sz="1200" dirty="0"/>
          </a:p>
          <a:p>
            <a:pPr lvl="1"/>
            <a:r>
              <a:rPr lang="en-US" sz="1200" dirty="0"/>
              <a:t>VGG16 - expected to work good but it is heavy </a:t>
            </a:r>
          </a:p>
          <a:p>
            <a:pPr lvl="1"/>
            <a:r>
              <a:rPr lang="en-US" sz="1200" dirty="0" err="1"/>
              <a:t>DenseNet</a:t>
            </a:r>
            <a:r>
              <a:rPr lang="en-US" sz="1200" dirty="0"/>
              <a:t> - fast, worth trying</a:t>
            </a:r>
          </a:p>
          <a:p>
            <a:r>
              <a:rPr lang="en-US" sz="1400" dirty="0"/>
              <a:t>Create Topic Models of Treatments</a:t>
            </a:r>
          </a:p>
          <a:p>
            <a:pPr lvl="1"/>
            <a:r>
              <a:rPr lang="en-US" sz="1200" dirty="0"/>
              <a:t>Mallet</a:t>
            </a:r>
          </a:p>
        </p:txBody>
      </p:sp>
    </p:spTree>
    <p:extLst>
      <p:ext uri="{BB962C8B-B14F-4D97-AF65-F5344CB8AC3E}">
        <p14:creationId xmlns:p14="http://schemas.microsoft.com/office/powerpoint/2010/main" val="453743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5C2D73-38F5-4D38-85FF-F81317815546}"/>
              </a:ext>
            </a:extLst>
          </p:cNvPr>
          <p:cNvSpPr>
            <a:spLocks noGrp="1"/>
          </p:cNvSpPr>
          <p:nvPr>
            <p:ph type="title"/>
          </p:nvPr>
        </p:nvSpPr>
        <p:spPr/>
        <p:txBody>
          <a:bodyPr/>
          <a:lstStyle/>
          <a:p>
            <a:r>
              <a:rPr lang="en-US" dirty="0"/>
              <a:t>Outline</a:t>
            </a:r>
          </a:p>
        </p:txBody>
      </p:sp>
      <p:sp>
        <p:nvSpPr>
          <p:cNvPr id="6" name="Content Placeholder 5">
            <a:extLst>
              <a:ext uri="{FF2B5EF4-FFF2-40B4-BE49-F238E27FC236}">
                <a16:creationId xmlns:a16="http://schemas.microsoft.com/office/drawing/2014/main" id="{8B6045CE-AD94-4DD3-AE57-D113DF283BEC}"/>
              </a:ext>
            </a:extLst>
          </p:cNvPr>
          <p:cNvSpPr>
            <a:spLocks noGrp="1"/>
          </p:cNvSpPr>
          <p:nvPr>
            <p:ph idx="1"/>
          </p:nvPr>
        </p:nvSpPr>
        <p:spPr/>
        <p:txBody>
          <a:bodyPr/>
          <a:lstStyle/>
          <a:p>
            <a:r>
              <a:rPr lang="en-US" dirty="0"/>
              <a:t>Knowledge Representation</a:t>
            </a:r>
          </a:p>
          <a:p>
            <a:r>
              <a:rPr lang="en-US" dirty="0"/>
              <a:t>Concept Taxonomy</a:t>
            </a:r>
          </a:p>
          <a:p>
            <a:r>
              <a:rPr lang="en-US" dirty="0" err="1"/>
              <a:t>OpenBiodiv</a:t>
            </a:r>
            <a:endParaRPr lang="en-US" dirty="0"/>
          </a:p>
          <a:p>
            <a:r>
              <a:rPr lang="en-US" dirty="0" err="1"/>
              <a:t>Ropenbio</a:t>
            </a:r>
            <a:endParaRPr lang="en-US" dirty="0"/>
          </a:p>
          <a:p>
            <a:r>
              <a:rPr lang="en-US" dirty="0"/>
              <a:t>Knowledge Extraction via Machine Learning</a:t>
            </a:r>
          </a:p>
          <a:p>
            <a:endParaRPr lang="en-US" dirty="0"/>
          </a:p>
        </p:txBody>
      </p:sp>
    </p:spTree>
    <p:extLst>
      <p:ext uri="{BB962C8B-B14F-4D97-AF65-F5344CB8AC3E}">
        <p14:creationId xmlns:p14="http://schemas.microsoft.com/office/powerpoint/2010/main" val="26205947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974C5CDB-119C-4669-882B-F5E375BC75E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9144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grpSp>
        <p:nvGrpSpPr>
          <p:cNvPr id="12" name="Group 11">
            <a:extLst>
              <a:ext uri="{FF2B5EF4-FFF2-40B4-BE49-F238E27FC236}">
                <a16:creationId xmlns:a16="http://schemas.microsoft.com/office/drawing/2014/main" id="{C7B190DE-574E-451E-A7A1-E22F72BEDBD5}"/>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9152363" cy="2344057"/>
            <a:chOff x="0" y="4525094"/>
            <a:chExt cx="12203151" cy="2344057"/>
          </a:xfrm>
        </p:grpSpPr>
        <p:sp>
          <p:nvSpPr>
            <p:cNvPr id="13" name="Freeform 9">
              <a:extLst>
                <a:ext uri="{FF2B5EF4-FFF2-40B4-BE49-F238E27FC236}">
                  <a16:creationId xmlns:a16="http://schemas.microsoft.com/office/drawing/2014/main" id="{60DC2158-E599-4DFA-84C5-CDE274DF713A}"/>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B1FA1358-8BD7-4739-9697-89339E16434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3E344A78-8DA0-4050-B1FD-14A521266FEF}"/>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Content Placeholder 4" descr="A screenshot of a social media post&#10;&#10;Description generated with very high confidence">
            <a:extLst>
              <a:ext uri="{FF2B5EF4-FFF2-40B4-BE49-F238E27FC236}">
                <a16:creationId xmlns:a16="http://schemas.microsoft.com/office/drawing/2014/main" id="{34BCB2E0-3E88-4627-9522-1440A7BF7126}"/>
              </a:ext>
            </a:extLst>
          </p:cNvPr>
          <p:cNvPicPr>
            <a:picLocks noGrp="1" noChangeAspect="1"/>
          </p:cNvPicPr>
          <p:nvPr>
            <p:ph idx="1"/>
          </p:nvPr>
        </p:nvPicPr>
        <p:blipFill>
          <a:blip r:embed="rId2"/>
          <a:stretch>
            <a:fillRect/>
          </a:stretch>
        </p:blipFill>
        <p:spPr>
          <a:xfrm>
            <a:off x="476592" y="885852"/>
            <a:ext cx="8187348" cy="3111191"/>
          </a:xfrm>
          <a:prstGeom prst="roundRect">
            <a:avLst>
              <a:gd name="adj" fmla="val 3876"/>
            </a:avLst>
          </a:prstGeom>
          <a:ln>
            <a:solidFill>
              <a:schemeClr val="accent1"/>
            </a:solidFill>
          </a:ln>
          <a:effectLst/>
        </p:spPr>
      </p:pic>
      <p:sp>
        <p:nvSpPr>
          <p:cNvPr id="2" name="Title 1">
            <a:extLst>
              <a:ext uri="{FF2B5EF4-FFF2-40B4-BE49-F238E27FC236}">
                <a16:creationId xmlns:a16="http://schemas.microsoft.com/office/drawing/2014/main" id="{72FCA0BD-C727-4C73-A6A9-3D30EF27E849}"/>
              </a:ext>
            </a:extLst>
          </p:cNvPr>
          <p:cNvSpPr>
            <a:spLocks noGrp="1"/>
          </p:cNvSpPr>
          <p:nvPr>
            <p:ph type="title"/>
          </p:nvPr>
        </p:nvSpPr>
        <p:spPr>
          <a:xfrm>
            <a:off x="607500" y="4817533"/>
            <a:ext cx="7929000" cy="779529"/>
          </a:xfrm>
        </p:spPr>
        <p:txBody>
          <a:bodyPr vert="horz" lIns="91440" tIns="45720" rIns="91440" bIns="45720" rtlCol="0" anchor="b">
            <a:normAutofit fontScale="90000"/>
          </a:bodyPr>
          <a:lstStyle/>
          <a:p>
            <a:r>
              <a:rPr lang="en-US" sz="3500" dirty="0">
                <a:cs typeface="+mj-cs"/>
              </a:rPr>
              <a:t>Relational Database Model</a:t>
            </a:r>
            <a:br>
              <a:rPr lang="en-US" sz="3500" dirty="0">
                <a:cs typeface="+mj-cs"/>
              </a:rPr>
            </a:br>
            <a:r>
              <a:rPr lang="en-US" sz="1800" dirty="0">
                <a:cs typeface="+mj-cs"/>
                <a:hlinkClick r:id="rId3"/>
              </a:rPr>
              <a:t>https://blog.octo.com/en/graph-databases-an-overview/RequestInSQL.png</a:t>
            </a:r>
            <a:endParaRPr lang="en-US" sz="3500" dirty="0">
              <a:cs typeface="+mj-cs"/>
            </a:endParaRPr>
          </a:p>
        </p:txBody>
      </p:sp>
      <p:sp>
        <p:nvSpPr>
          <p:cNvPr id="6" name="TextBox 5">
            <a:extLst>
              <a:ext uri="{FF2B5EF4-FFF2-40B4-BE49-F238E27FC236}">
                <a16:creationId xmlns:a16="http://schemas.microsoft.com/office/drawing/2014/main" id="{74B4CAFB-D6BB-4225-8F31-6AD1425DB485}"/>
              </a:ext>
            </a:extLst>
          </p:cNvPr>
          <p:cNvSpPr txBox="1"/>
          <p:nvPr/>
        </p:nvSpPr>
        <p:spPr>
          <a:xfrm>
            <a:off x="6381324" y="4128682"/>
            <a:ext cx="2202847" cy="369332"/>
          </a:xfrm>
          <a:prstGeom prst="rect">
            <a:avLst/>
          </a:prstGeom>
          <a:noFill/>
        </p:spPr>
        <p:txBody>
          <a:bodyPr wrap="none" rtlCol="0">
            <a:spAutoFit/>
          </a:bodyPr>
          <a:lstStyle/>
          <a:p>
            <a:r>
              <a:rPr lang="en-US" dirty="0">
                <a:solidFill>
                  <a:srgbClr val="FF0000"/>
                </a:solidFill>
              </a:rPr>
              <a:t>3 lookups needed</a:t>
            </a:r>
          </a:p>
        </p:txBody>
      </p:sp>
    </p:spTree>
    <p:extLst>
      <p:ext uri="{BB962C8B-B14F-4D97-AF65-F5344CB8AC3E}">
        <p14:creationId xmlns:p14="http://schemas.microsoft.com/office/powerpoint/2010/main" val="2754160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974C5CDB-119C-4669-882B-F5E375BC75E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9144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grpSp>
        <p:nvGrpSpPr>
          <p:cNvPr id="12" name="Group 11">
            <a:extLst>
              <a:ext uri="{FF2B5EF4-FFF2-40B4-BE49-F238E27FC236}">
                <a16:creationId xmlns:a16="http://schemas.microsoft.com/office/drawing/2014/main" id="{C7B190DE-574E-451E-A7A1-E22F72BEDBD5}"/>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9152363" cy="2344057"/>
            <a:chOff x="0" y="4525094"/>
            <a:chExt cx="12203151" cy="2344057"/>
          </a:xfrm>
        </p:grpSpPr>
        <p:sp>
          <p:nvSpPr>
            <p:cNvPr id="13" name="Freeform 9">
              <a:extLst>
                <a:ext uri="{FF2B5EF4-FFF2-40B4-BE49-F238E27FC236}">
                  <a16:creationId xmlns:a16="http://schemas.microsoft.com/office/drawing/2014/main" id="{60DC2158-E599-4DFA-84C5-CDE274DF713A}"/>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B1FA1358-8BD7-4739-9697-89339E16434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3E344A78-8DA0-4050-B1FD-14A521266FEF}"/>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Content Placeholder 4" descr="A picture containing text, map&#10;&#10;Description generated with very high confidence">
            <a:extLst>
              <a:ext uri="{FF2B5EF4-FFF2-40B4-BE49-F238E27FC236}">
                <a16:creationId xmlns:a16="http://schemas.microsoft.com/office/drawing/2014/main" id="{BDB58618-51AE-49F8-9FC4-B61F9ECC2AB7}"/>
              </a:ext>
            </a:extLst>
          </p:cNvPr>
          <p:cNvPicPr>
            <a:picLocks noGrp="1" noChangeAspect="1"/>
          </p:cNvPicPr>
          <p:nvPr>
            <p:ph idx="1"/>
          </p:nvPr>
        </p:nvPicPr>
        <p:blipFill>
          <a:blip r:embed="rId2"/>
          <a:stretch>
            <a:fillRect/>
          </a:stretch>
        </p:blipFill>
        <p:spPr>
          <a:xfrm>
            <a:off x="476592" y="640080"/>
            <a:ext cx="7428321" cy="3602736"/>
          </a:xfrm>
          <a:prstGeom prst="roundRect">
            <a:avLst>
              <a:gd name="adj" fmla="val 3876"/>
            </a:avLst>
          </a:prstGeom>
          <a:ln>
            <a:solidFill>
              <a:schemeClr val="accent1"/>
            </a:solidFill>
          </a:ln>
          <a:effectLst/>
        </p:spPr>
      </p:pic>
      <p:sp>
        <p:nvSpPr>
          <p:cNvPr id="2" name="Title 1">
            <a:extLst>
              <a:ext uri="{FF2B5EF4-FFF2-40B4-BE49-F238E27FC236}">
                <a16:creationId xmlns:a16="http://schemas.microsoft.com/office/drawing/2014/main" id="{DFDD4CE7-044A-46CA-B06E-6E6BD90D80FE}"/>
              </a:ext>
            </a:extLst>
          </p:cNvPr>
          <p:cNvSpPr>
            <a:spLocks noGrp="1"/>
          </p:cNvSpPr>
          <p:nvPr>
            <p:ph type="title"/>
          </p:nvPr>
        </p:nvSpPr>
        <p:spPr>
          <a:xfrm>
            <a:off x="607500" y="4817533"/>
            <a:ext cx="7929000" cy="779529"/>
          </a:xfrm>
        </p:spPr>
        <p:txBody>
          <a:bodyPr vert="horz" lIns="91440" tIns="45720" rIns="91440" bIns="45720" rtlCol="0" anchor="b">
            <a:normAutofit fontScale="90000"/>
          </a:bodyPr>
          <a:lstStyle/>
          <a:p>
            <a:r>
              <a:rPr lang="en-US" sz="3500" dirty="0">
                <a:cs typeface="+mj-cs"/>
              </a:rPr>
              <a:t>Graph Data Model</a:t>
            </a:r>
            <a:br>
              <a:rPr lang="en-US" sz="3500" dirty="0">
                <a:cs typeface="+mj-cs"/>
              </a:rPr>
            </a:br>
            <a:r>
              <a:rPr lang="en-US" sz="1600" dirty="0">
                <a:cs typeface="+mj-cs"/>
                <a:hlinkClick r:id="rId3"/>
              </a:rPr>
              <a:t>https://blog.octo.com/wp-content/uploads/2012/07/RequestInGraph.png</a:t>
            </a:r>
            <a:endParaRPr lang="en-US" sz="3500" dirty="0">
              <a:cs typeface="+mj-cs"/>
            </a:endParaRPr>
          </a:p>
        </p:txBody>
      </p:sp>
      <p:sp>
        <p:nvSpPr>
          <p:cNvPr id="6" name="TextBox 5">
            <a:extLst>
              <a:ext uri="{FF2B5EF4-FFF2-40B4-BE49-F238E27FC236}">
                <a16:creationId xmlns:a16="http://schemas.microsoft.com/office/drawing/2014/main" id="{576101F1-10E4-4FE4-B456-DDFFDB85EB84}"/>
              </a:ext>
            </a:extLst>
          </p:cNvPr>
          <p:cNvSpPr txBox="1"/>
          <p:nvPr/>
        </p:nvSpPr>
        <p:spPr>
          <a:xfrm>
            <a:off x="6526060" y="133787"/>
            <a:ext cx="2113079" cy="369332"/>
          </a:xfrm>
          <a:prstGeom prst="rect">
            <a:avLst/>
          </a:prstGeom>
          <a:noFill/>
        </p:spPr>
        <p:txBody>
          <a:bodyPr wrap="none" rtlCol="0">
            <a:spAutoFit/>
          </a:bodyPr>
          <a:lstStyle/>
          <a:p>
            <a:r>
              <a:rPr lang="en-US" dirty="0">
                <a:solidFill>
                  <a:srgbClr val="FF0000"/>
                </a:solidFill>
              </a:rPr>
              <a:t>1 lookup needed</a:t>
            </a:r>
          </a:p>
        </p:txBody>
      </p:sp>
    </p:spTree>
    <p:extLst>
      <p:ext uri="{BB962C8B-B14F-4D97-AF65-F5344CB8AC3E}">
        <p14:creationId xmlns:p14="http://schemas.microsoft.com/office/powerpoint/2010/main" val="982220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B3A574-E479-4819-86A0-889D556DF165}"/>
              </a:ext>
            </a:extLst>
          </p:cNvPr>
          <p:cNvSpPr>
            <a:spLocks noGrp="1"/>
          </p:cNvSpPr>
          <p:nvPr>
            <p:ph type="title"/>
          </p:nvPr>
        </p:nvSpPr>
        <p:spPr/>
        <p:txBody>
          <a:bodyPr/>
          <a:lstStyle/>
          <a:p>
            <a:r>
              <a:rPr lang="en-US" dirty="0"/>
              <a:t>RDBMS vs Graph Model</a:t>
            </a:r>
          </a:p>
        </p:txBody>
      </p:sp>
      <p:sp>
        <p:nvSpPr>
          <p:cNvPr id="5" name="Text Placeholder 4">
            <a:extLst>
              <a:ext uri="{FF2B5EF4-FFF2-40B4-BE49-F238E27FC236}">
                <a16:creationId xmlns:a16="http://schemas.microsoft.com/office/drawing/2014/main" id="{D97FA875-F365-4A03-91F2-EE3803A843E5}"/>
              </a:ext>
            </a:extLst>
          </p:cNvPr>
          <p:cNvSpPr>
            <a:spLocks noGrp="1"/>
          </p:cNvSpPr>
          <p:nvPr>
            <p:ph type="body" idx="1"/>
          </p:nvPr>
        </p:nvSpPr>
        <p:spPr/>
        <p:txBody>
          <a:bodyPr/>
          <a:lstStyle/>
          <a:p>
            <a:r>
              <a:rPr lang="en-US" dirty="0"/>
              <a:t>RDBMS</a:t>
            </a:r>
          </a:p>
        </p:txBody>
      </p:sp>
      <p:sp>
        <p:nvSpPr>
          <p:cNvPr id="6" name="Content Placeholder 5">
            <a:extLst>
              <a:ext uri="{FF2B5EF4-FFF2-40B4-BE49-F238E27FC236}">
                <a16:creationId xmlns:a16="http://schemas.microsoft.com/office/drawing/2014/main" id="{193ABAF9-7514-4A41-BDB7-4F4D9FC6C011}"/>
              </a:ext>
            </a:extLst>
          </p:cNvPr>
          <p:cNvSpPr>
            <a:spLocks noGrp="1"/>
          </p:cNvSpPr>
          <p:nvPr>
            <p:ph sz="half" idx="2"/>
          </p:nvPr>
        </p:nvSpPr>
        <p:spPr/>
        <p:txBody>
          <a:bodyPr>
            <a:normAutofit/>
          </a:bodyPr>
          <a:lstStyle/>
          <a:p>
            <a:r>
              <a:rPr lang="en-US" dirty="0"/>
              <a:t>Support transactions (a unit of work/change in a database)</a:t>
            </a:r>
          </a:p>
          <a:p>
            <a:r>
              <a:rPr lang="en-US" dirty="0"/>
              <a:t>Better at counting and summing</a:t>
            </a:r>
          </a:p>
          <a:p>
            <a:r>
              <a:rPr lang="en-US" dirty="0"/>
              <a:t>Adding more datatypes might require redesign</a:t>
            </a:r>
          </a:p>
        </p:txBody>
      </p:sp>
      <p:sp>
        <p:nvSpPr>
          <p:cNvPr id="7" name="Text Placeholder 6">
            <a:extLst>
              <a:ext uri="{FF2B5EF4-FFF2-40B4-BE49-F238E27FC236}">
                <a16:creationId xmlns:a16="http://schemas.microsoft.com/office/drawing/2014/main" id="{137F75F8-5C02-4843-9C12-2A1ADA1223EC}"/>
              </a:ext>
            </a:extLst>
          </p:cNvPr>
          <p:cNvSpPr>
            <a:spLocks noGrp="1"/>
          </p:cNvSpPr>
          <p:nvPr>
            <p:ph type="body" sz="quarter" idx="3"/>
          </p:nvPr>
        </p:nvSpPr>
        <p:spPr/>
        <p:txBody>
          <a:bodyPr/>
          <a:lstStyle/>
          <a:p>
            <a:r>
              <a:rPr lang="en-US" dirty="0"/>
              <a:t>Graph Model</a:t>
            </a:r>
          </a:p>
        </p:txBody>
      </p:sp>
      <p:sp>
        <p:nvSpPr>
          <p:cNvPr id="8" name="Content Placeholder 7">
            <a:extLst>
              <a:ext uri="{FF2B5EF4-FFF2-40B4-BE49-F238E27FC236}">
                <a16:creationId xmlns:a16="http://schemas.microsoft.com/office/drawing/2014/main" id="{DCD9334F-E18A-4523-973A-FFE91521AB90}"/>
              </a:ext>
            </a:extLst>
          </p:cNvPr>
          <p:cNvSpPr>
            <a:spLocks noGrp="1"/>
          </p:cNvSpPr>
          <p:nvPr>
            <p:ph sz="quarter" idx="4"/>
          </p:nvPr>
        </p:nvSpPr>
        <p:spPr/>
        <p:txBody>
          <a:bodyPr>
            <a:normAutofit/>
          </a:bodyPr>
          <a:lstStyle/>
          <a:p>
            <a:r>
              <a:rPr lang="en-US" dirty="0"/>
              <a:t>Data relationships as first-class objects</a:t>
            </a:r>
          </a:p>
          <a:p>
            <a:r>
              <a:rPr lang="en-US" dirty="0"/>
              <a:t>Better at traversal </a:t>
            </a:r>
          </a:p>
          <a:p>
            <a:r>
              <a:rPr lang="en-US" dirty="0"/>
              <a:t>Adding more datatypes trivial</a:t>
            </a:r>
          </a:p>
        </p:txBody>
      </p:sp>
    </p:spTree>
    <p:extLst>
      <p:ext uri="{BB962C8B-B14F-4D97-AF65-F5344CB8AC3E}">
        <p14:creationId xmlns:p14="http://schemas.microsoft.com/office/powerpoint/2010/main" val="3577588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Content Placeholder 8" descr="A screenshot of a cell phone&#10;&#10;Description generated with very high confidence">
            <a:extLst>
              <a:ext uri="{FF2B5EF4-FFF2-40B4-BE49-F238E27FC236}">
                <a16:creationId xmlns:a16="http://schemas.microsoft.com/office/drawing/2014/main" id="{C099BE56-BCA6-4DD7-8BA0-0984D423A15F}"/>
              </a:ext>
            </a:extLst>
          </p:cNvPr>
          <p:cNvPicPr>
            <a:picLocks noGrp="1" noChangeAspect="1"/>
          </p:cNvPicPr>
          <p:nvPr>
            <p:ph sz="half" idx="4294967295"/>
          </p:nvPr>
        </p:nvPicPr>
        <p:blipFill rotWithShape="1">
          <a:blip r:embed="rId2"/>
          <a:srcRect t="5059"/>
          <a:stretch/>
        </p:blipFill>
        <p:spPr>
          <a:xfrm>
            <a:off x="0" y="0"/>
            <a:ext cx="9144000" cy="4883150"/>
          </a:xfrm>
          <a:prstGeom prst="rect">
            <a:avLst/>
          </a:prstGeom>
        </p:spPr>
      </p:pic>
      <p:sp>
        <p:nvSpPr>
          <p:cNvPr id="10" name="TextBox 9">
            <a:extLst>
              <a:ext uri="{FF2B5EF4-FFF2-40B4-BE49-F238E27FC236}">
                <a16:creationId xmlns:a16="http://schemas.microsoft.com/office/drawing/2014/main" id="{01F8AA0F-5697-4DED-BD38-D8A71DE5A966}"/>
              </a:ext>
            </a:extLst>
          </p:cNvPr>
          <p:cNvSpPr txBox="1"/>
          <p:nvPr/>
        </p:nvSpPr>
        <p:spPr>
          <a:xfrm>
            <a:off x="1181877" y="5635692"/>
            <a:ext cx="7164141" cy="369332"/>
          </a:xfrm>
          <a:prstGeom prst="rect">
            <a:avLst/>
          </a:prstGeom>
          <a:noFill/>
        </p:spPr>
        <p:txBody>
          <a:bodyPr wrap="none" rtlCol="0">
            <a:spAutoFit/>
          </a:bodyPr>
          <a:lstStyle/>
          <a:p>
            <a:r>
              <a:rPr lang="en-US" dirty="0">
                <a:hlinkClick r:id="rId3"/>
              </a:rPr>
              <a:t>https://www.slideshare.net/ontotext/graphdb-fundamentals/4</a:t>
            </a:r>
            <a:endParaRPr lang="en-US" dirty="0"/>
          </a:p>
        </p:txBody>
      </p:sp>
    </p:spTree>
    <p:extLst>
      <p:ext uri="{BB962C8B-B14F-4D97-AF65-F5344CB8AC3E}">
        <p14:creationId xmlns:p14="http://schemas.microsoft.com/office/powerpoint/2010/main" val="259918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map&#10;&#10;Description generated with very high confidence">
            <a:extLst>
              <a:ext uri="{FF2B5EF4-FFF2-40B4-BE49-F238E27FC236}">
                <a16:creationId xmlns:a16="http://schemas.microsoft.com/office/drawing/2014/main" id="{033F876A-CFA9-427B-BA48-849778D8D5D3}"/>
              </a:ext>
            </a:extLst>
          </p:cNvPr>
          <p:cNvPicPr>
            <a:picLocks noChangeAspect="1"/>
          </p:cNvPicPr>
          <p:nvPr/>
        </p:nvPicPr>
        <p:blipFill>
          <a:blip r:embed="rId2"/>
          <a:stretch>
            <a:fillRect/>
          </a:stretch>
        </p:blipFill>
        <p:spPr>
          <a:xfrm>
            <a:off x="0" y="0"/>
            <a:ext cx="9144000" cy="5143500"/>
          </a:xfrm>
          <a:prstGeom prst="rect">
            <a:avLst/>
          </a:prstGeom>
        </p:spPr>
      </p:pic>
      <p:sp>
        <p:nvSpPr>
          <p:cNvPr id="6" name="TextBox 5">
            <a:extLst>
              <a:ext uri="{FF2B5EF4-FFF2-40B4-BE49-F238E27FC236}">
                <a16:creationId xmlns:a16="http://schemas.microsoft.com/office/drawing/2014/main" id="{375D8060-01CB-4427-AB42-8541EB125319}"/>
              </a:ext>
            </a:extLst>
          </p:cNvPr>
          <p:cNvSpPr txBox="1"/>
          <p:nvPr/>
        </p:nvSpPr>
        <p:spPr>
          <a:xfrm>
            <a:off x="1331168" y="5722775"/>
            <a:ext cx="7164141" cy="369332"/>
          </a:xfrm>
          <a:prstGeom prst="rect">
            <a:avLst/>
          </a:prstGeom>
          <a:noFill/>
        </p:spPr>
        <p:txBody>
          <a:bodyPr wrap="none" rtlCol="0">
            <a:spAutoFit/>
          </a:bodyPr>
          <a:lstStyle/>
          <a:p>
            <a:r>
              <a:rPr lang="en-US"/>
              <a:t>https://www.slideshare.net/ontotext/graphdb-fundamentals/4</a:t>
            </a:r>
            <a:endParaRPr lang="en-US" dirty="0"/>
          </a:p>
        </p:txBody>
      </p:sp>
    </p:spTree>
    <p:extLst>
      <p:ext uri="{BB962C8B-B14F-4D97-AF65-F5344CB8AC3E}">
        <p14:creationId xmlns:p14="http://schemas.microsoft.com/office/powerpoint/2010/main" val="2531329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EF2F5-9382-4873-A525-359B9528E888}"/>
              </a:ext>
            </a:extLst>
          </p:cNvPr>
          <p:cNvSpPr>
            <a:spLocks noGrp="1"/>
          </p:cNvSpPr>
          <p:nvPr>
            <p:ph type="title"/>
          </p:nvPr>
        </p:nvSpPr>
        <p:spPr/>
        <p:txBody>
          <a:bodyPr/>
          <a:lstStyle/>
          <a:p>
            <a:r>
              <a:rPr lang="en-US" dirty="0"/>
              <a:t>RDF Overview</a:t>
            </a:r>
          </a:p>
        </p:txBody>
      </p:sp>
      <p:sp>
        <p:nvSpPr>
          <p:cNvPr id="3" name="Content Placeholder 2">
            <a:extLst>
              <a:ext uri="{FF2B5EF4-FFF2-40B4-BE49-F238E27FC236}">
                <a16:creationId xmlns:a16="http://schemas.microsoft.com/office/drawing/2014/main" id="{1CCE7A20-D84A-4A0B-BC9B-0589F1029F0E}"/>
              </a:ext>
            </a:extLst>
          </p:cNvPr>
          <p:cNvSpPr>
            <a:spLocks noGrp="1"/>
          </p:cNvSpPr>
          <p:nvPr>
            <p:ph idx="1"/>
          </p:nvPr>
        </p:nvSpPr>
        <p:spPr/>
        <p:txBody>
          <a:bodyPr/>
          <a:lstStyle/>
          <a:p>
            <a:r>
              <a:rPr lang="en-US" dirty="0"/>
              <a:t>Very Simple Graph Format</a:t>
            </a:r>
          </a:p>
          <a:p>
            <a:r>
              <a:rPr lang="en-US" dirty="0"/>
              <a:t>Part of the Semantic Web Toolkit</a:t>
            </a:r>
          </a:p>
          <a:p>
            <a:r>
              <a:rPr lang="en-US" dirty="0"/>
              <a:t>Allows the Creation of Ontologies</a:t>
            </a:r>
          </a:p>
        </p:txBody>
      </p:sp>
    </p:spTree>
    <p:extLst>
      <p:ext uri="{BB962C8B-B14F-4D97-AF65-F5344CB8AC3E}">
        <p14:creationId xmlns:p14="http://schemas.microsoft.com/office/powerpoint/2010/main" val="16817712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8664B0"/>
      </a:accent1>
      <a:accent2>
        <a:srgbClr val="D75BCD"/>
      </a:accent2>
      <a:accent3>
        <a:srgbClr val="E54D86"/>
      </a:accent3>
      <a:accent4>
        <a:srgbClr val="DE4547"/>
      </a:accent4>
      <a:accent5>
        <a:srgbClr val="F16E40"/>
      </a:accent5>
      <a:accent6>
        <a:srgbClr val="EB9C5A"/>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7AF46513-5B0D-4B03-9323-32F3F0BFC9D6}"/>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TM03457503[[fn=Quotable]]</Template>
  <TotalTime>397</TotalTime>
  <Words>1370</Words>
  <Application>Microsoft Office PowerPoint</Application>
  <PresentationFormat>On-screen Show (4:3)</PresentationFormat>
  <Paragraphs>133</Paragraphs>
  <Slides>28</Slides>
  <Notes>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28</vt:i4>
      </vt:variant>
    </vt:vector>
  </HeadingPairs>
  <TitlesOfParts>
    <vt:vector size="38" baseType="lpstr">
      <vt:lpstr>Arial</vt:lpstr>
      <vt:lpstr>Calibri</vt:lpstr>
      <vt:lpstr>Calibri Light</vt:lpstr>
      <vt:lpstr>Century Gothic</vt:lpstr>
      <vt:lpstr>Courier New</vt:lpstr>
      <vt:lpstr>Trebuchet MS</vt:lpstr>
      <vt:lpstr>Wingdings</vt:lpstr>
      <vt:lpstr>Wingdings 2</vt:lpstr>
      <vt:lpstr>Quotable</vt:lpstr>
      <vt:lpstr>Office Theme</vt:lpstr>
      <vt:lpstr>The Open Biodiverisity Knowledge Management System</vt:lpstr>
      <vt:lpstr>Project Overview</vt:lpstr>
      <vt:lpstr>Outline</vt:lpstr>
      <vt:lpstr>Relational Database Model https://blog.octo.com/en/graph-databases-an-overview/RequestInSQL.png</vt:lpstr>
      <vt:lpstr>Graph Data Model https://blog.octo.com/wp-content/uploads/2012/07/RequestInGraph.png</vt:lpstr>
      <vt:lpstr>RDBMS vs Graph Model</vt:lpstr>
      <vt:lpstr>PowerPoint Presentation</vt:lpstr>
      <vt:lpstr>PowerPoint Presentation</vt:lpstr>
      <vt:lpstr>RDF Overview</vt:lpstr>
      <vt:lpstr>What is an ontology?</vt:lpstr>
      <vt:lpstr>PowerPoint Presentation</vt:lpstr>
      <vt:lpstr>Expressing formally in OWL</vt:lpstr>
      <vt:lpstr>OpenBiodiv-O</vt:lpstr>
      <vt:lpstr>Domain Ontologies</vt:lpstr>
      <vt:lpstr>PowerPoint Presentation</vt:lpstr>
      <vt:lpstr>PowerPoint Presentation</vt:lpstr>
      <vt:lpstr>Problems with Using Binomial Names to Identify Taxa</vt:lpstr>
      <vt:lpstr>PowerPoint Presentation</vt:lpstr>
      <vt:lpstr>Solution: Use Taxonomic Concept (Labels)</vt:lpstr>
      <vt:lpstr>PowerPoint Presentation</vt:lpstr>
      <vt:lpstr>What is OpenBiodiv?</vt:lpstr>
      <vt:lpstr>Where is data obtained from?</vt:lpstr>
      <vt:lpstr>PowerPoint Presentation</vt:lpstr>
      <vt:lpstr>PowerPoint Presentation</vt:lpstr>
      <vt:lpstr>PowerPoint Presentation</vt:lpstr>
      <vt:lpstr>RDF-ization with ropenbio</vt:lpstr>
      <vt:lpstr>Extraction</vt:lpstr>
      <vt:lpstr>What About Machine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Open Biodiverisity Knowledge Management System</dc:title>
  <dc:creator>Viktor Senderov</dc:creator>
  <cp:lastModifiedBy>Viktor Senderov</cp:lastModifiedBy>
  <cp:revision>26</cp:revision>
  <dcterms:created xsi:type="dcterms:W3CDTF">2017-11-28T12:40:06Z</dcterms:created>
  <dcterms:modified xsi:type="dcterms:W3CDTF">2017-11-28T19:17:19Z</dcterms:modified>
</cp:coreProperties>
</file>